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sldIdLst>
    <p:sldId id="256" r:id="rId2"/>
    <p:sldId id="380" r:id="rId3"/>
    <p:sldId id="378" r:id="rId4"/>
    <p:sldId id="411" r:id="rId5"/>
    <p:sldId id="361" r:id="rId6"/>
    <p:sldId id="260" r:id="rId7"/>
    <p:sldId id="362" r:id="rId8"/>
    <p:sldId id="363" r:id="rId9"/>
    <p:sldId id="364" r:id="rId10"/>
    <p:sldId id="365" r:id="rId11"/>
    <p:sldId id="366" r:id="rId12"/>
    <p:sldId id="367" r:id="rId13"/>
    <p:sldId id="368" r:id="rId14"/>
    <p:sldId id="372" r:id="rId15"/>
    <p:sldId id="371" r:id="rId16"/>
    <p:sldId id="373" r:id="rId17"/>
    <p:sldId id="374" r:id="rId18"/>
    <p:sldId id="375" r:id="rId19"/>
    <p:sldId id="376" r:id="rId20"/>
    <p:sldId id="377" r:id="rId21"/>
    <p:sldId id="410" r:id="rId22"/>
    <p:sldId id="379" r:id="rId23"/>
    <p:sldId id="412" r:id="rId24"/>
    <p:sldId id="381" r:id="rId25"/>
    <p:sldId id="386" r:id="rId26"/>
    <p:sldId id="387" r:id="rId27"/>
    <p:sldId id="388" r:id="rId28"/>
    <p:sldId id="389" r:id="rId29"/>
    <p:sldId id="390" r:id="rId30"/>
    <p:sldId id="391" r:id="rId31"/>
    <p:sldId id="382" r:id="rId32"/>
    <p:sldId id="383" r:id="rId33"/>
    <p:sldId id="384" r:id="rId34"/>
    <p:sldId id="385" r:id="rId35"/>
    <p:sldId id="392" r:id="rId36"/>
    <p:sldId id="393" r:id="rId37"/>
    <p:sldId id="263" r:id="rId38"/>
    <p:sldId id="394" r:id="rId39"/>
    <p:sldId id="395" r:id="rId40"/>
    <p:sldId id="396" r:id="rId41"/>
    <p:sldId id="407" r:id="rId42"/>
    <p:sldId id="397" r:id="rId43"/>
    <p:sldId id="398" r:id="rId44"/>
    <p:sldId id="399" r:id="rId45"/>
    <p:sldId id="400" r:id="rId46"/>
    <p:sldId id="401" r:id="rId47"/>
    <p:sldId id="402" r:id="rId48"/>
    <p:sldId id="403" r:id="rId49"/>
    <p:sldId id="404" r:id="rId50"/>
    <p:sldId id="405" r:id="rId51"/>
    <p:sldId id="408" r:id="rId52"/>
    <p:sldId id="409" r:id="rId53"/>
    <p:sldId id="420" r:id="rId54"/>
    <p:sldId id="264" r:id="rId55"/>
    <p:sldId id="413" r:id="rId56"/>
    <p:sldId id="415" r:id="rId57"/>
    <p:sldId id="416" r:id="rId58"/>
    <p:sldId id="417" r:id="rId59"/>
    <p:sldId id="418" r:id="rId60"/>
    <p:sldId id="414" r:id="rId61"/>
    <p:sldId id="419" r:id="rId62"/>
  </p:sldIdLst>
  <p:sldSz cx="9144000" cy="5143500" type="screen16x9"/>
  <p:notesSz cx="5143500" cy="9144000"/>
  <p:defaultTextStyle>
    <a:defPPr>
      <a:defRPr lang="en-GB"/>
    </a:defPPr>
    <a:lvl1pPr algn="l">
      <a:spcBef>
        <a:spcPts val="0"/>
      </a:spcBef>
      <a:spcAft>
        <a:spcPts val="0"/>
      </a:spcAft>
      <a:defRPr>
        <a:solidFill>
          <a:schemeClr val="tx1"/>
        </a:solidFill>
        <a:latin typeface="Arial"/>
        <a:ea typeface="+mn-ea"/>
        <a:cs typeface="+mn-cs"/>
      </a:defRPr>
    </a:lvl1pPr>
    <a:lvl2pPr marL="457200" algn="l">
      <a:spcBef>
        <a:spcPts val="0"/>
      </a:spcBef>
      <a:spcAft>
        <a:spcPts val="0"/>
      </a:spcAft>
      <a:defRPr>
        <a:solidFill>
          <a:schemeClr val="tx1"/>
        </a:solidFill>
        <a:latin typeface="Arial"/>
        <a:ea typeface="+mn-ea"/>
        <a:cs typeface="+mn-cs"/>
      </a:defRPr>
    </a:lvl2pPr>
    <a:lvl3pPr marL="914400" algn="l">
      <a:spcBef>
        <a:spcPts val="0"/>
      </a:spcBef>
      <a:spcAft>
        <a:spcPts val="0"/>
      </a:spcAft>
      <a:defRPr>
        <a:solidFill>
          <a:schemeClr val="tx1"/>
        </a:solidFill>
        <a:latin typeface="Arial"/>
        <a:ea typeface="+mn-ea"/>
        <a:cs typeface="+mn-cs"/>
      </a:defRPr>
    </a:lvl3pPr>
    <a:lvl4pPr marL="1371600" algn="l">
      <a:spcBef>
        <a:spcPts val="0"/>
      </a:spcBef>
      <a:spcAft>
        <a:spcPts val="0"/>
      </a:spcAft>
      <a:defRPr>
        <a:solidFill>
          <a:schemeClr val="tx1"/>
        </a:solidFill>
        <a:latin typeface="Arial"/>
        <a:ea typeface="+mn-ea"/>
        <a:cs typeface="+mn-cs"/>
      </a:defRPr>
    </a:lvl4pPr>
    <a:lvl5pPr marL="1828800" algn="l">
      <a:spcBef>
        <a:spcPts val="0"/>
      </a:spcBef>
      <a:spcAft>
        <a:spcPts val="0"/>
      </a:spcAft>
      <a:defRPr>
        <a:solidFill>
          <a:schemeClr val="tx1"/>
        </a:solidFill>
        <a:latin typeface="Arial"/>
        <a:ea typeface="+mn-ea"/>
        <a:cs typeface="+mn-cs"/>
      </a:defRPr>
    </a:lvl5pPr>
    <a:lvl6pPr marL="2286000" algn="l" defTabSz="914400">
      <a:defRPr>
        <a:solidFill>
          <a:schemeClr val="tx1"/>
        </a:solidFill>
        <a:latin typeface="Arial"/>
        <a:ea typeface="+mn-ea"/>
        <a:cs typeface="+mn-cs"/>
      </a:defRPr>
    </a:lvl6pPr>
    <a:lvl7pPr marL="2743200" algn="l" defTabSz="914400">
      <a:defRPr>
        <a:solidFill>
          <a:schemeClr val="tx1"/>
        </a:solidFill>
        <a:latin typeface="Arial"/>
        <a:ea typeface="+mn-ea"/>
        <a:cs typeface="+mn-cs"/>
      </a:defRPr>
    </a:lvl7pPr>
    <a:lvl8pPr marL="3200400" algn="l" defTabSz="914400">
      <a:defRPr>
        <a:solidFill>
          <a:schemeClr val="tx1"/>
        </a:solidFill>
        <a:latin typeface="Arial"/>
        <a:ea typeface="+mn-ea"/>
        <a:cs typeface="+mn-cs"/>
      </a:defRPr>
    </a:lvl8pPr>
    <a:lvl9pPr marL="3657600" algn="l" defTabSz="914400">
      <a:defRPr>
        <a:solidFill>
          <a:schemeClr val="tx1"/>
        </a:solidFill>
        <a:latin typeface="Arial"/>
        <a:ea typeface="+mn-ea"/>
        <a:cs typeface="+mn-cs"/>
      </a:defRPr>
    </a:lvl9pPr>
  </p:defaultTextStyle>
  <p:extLst>
    <p:ext uri="{EFAFB233-063F-42B5-8137-9DF3F51BA10A}">
      <p15:sldGuideLst xmlns:p15="http://schemas.microsoft.com/office/powerpoint/2012/main">
        <p15:guide id="1" orient="horz" pos="2573" userDrawn="1">
          <p15:clr>
            <a:srgbClr val="A4A3A4"/>
          </p15:clr>
        </p15:guide>
        <p15:guide id="2" pos="12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jamin Altpeter" initials="BA" lastIdx="1" clrIdx="0">
    <p:extLst>
      <p:ext uri="{19B8F6BF-5375-455C-9EA6-DF929625EA0E}">
        <p15:presenceInfo xmlns:p15="http://schemas.microsoft.com/office/powerpoint/2012/main" userId="a4f40885c40ff8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E3B"/>
    <a:srgbClr val="2E3436"/>
    <a:srgbClr val="D9D9D9"/>
    <a:srgbClr val="B380FF"/>
    <a:srgbClr val="8CD4C8"/>
    <a:srgbClr val="1F77B4"/>
    <a:srgbClr val="FD8272"/>
    <a:srgbClr val="FDB462"/>
    <a:srgbClr val="FFC00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5765" autoAdjust="0"/>
  </p:normalViewPr>
  <p:slideViewPr>
    <p:cSldViewPr snapToGrid="0">
      <p:cViewPr>
        <p:scale>
          <a:sx n="125" d="100"/>
          <a:sy n="125" d="100"/>
        </p:scale>
        <p:origin x="558" y="90"/>
      </p:cViewPr>
      <p:guideLst>
        <p:guide orient="horz" pos="2573"/>
        <p:guide pos="1270"/>
      </p:guideLst>
    </p:cSldViewPr>
  </p:slideViewPr>
  <p:outlineViewPr>
    <p:cViewPr>
      <p:scale>
        <a:sx n="33" d="100"/>
        <a:sy n="33" d="100"/>
      </p:scale>
      <p:origin x="0" y="-109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Rectangle 2"/>
          <p:cNvSpPr>
            <a:spLocks noGrp="1" noChangeArrowheads="1"/>
          </p:cNvSpPr>
          <p:nvPr>
            <p:ph type="hdr" sz="quarter"/>
          </p:nvPr>
        </p:nvSpPr>
        <p:spPr bwMode="auto">
          <a:xfrm>
            <a:off x="0"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de-DE"/>
          </a:p>
        </p:txBody>
      </p:sp>
      <p:sp>
        <p:nvSpPr>
          <p:cNvPr id="5" name="Rectangle 3"/>
          <p:cNvSpPr>
            <a:spLocks noGrp="1" noChangeArrowheads="1"/>
          </p:cNvSpPr>
          <p:nvPr>
            <p:ph type="dt" idx="1"/>
          </p:nvPr>
        </p:nvSpPr>
        <p:spPr bwMode="auto">
          <a:xfrm>
            <a:off x="4021138"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de-DE"/>
          </a:p>
        </p:txBody>
      </p:sp>
      <p:sp>
        <p:nvSpPr>
          <p:cNvPr id="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defRPr/>
            </a:pPr>
            <a:r>
              <a:rPr lang="de-DE"/>
              <a:t>Textmasterformate durch Klicken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Rectangle 6"/>
          <p:cNvSpPr>
            <a:spLocks noGrp="1" noChangeArrowheads="1"/>
          </p:cNvSpPr>
          <p:nvPr>
            <p:ph type="ftr" sz="quarter" idx="4"/>
          </p:nvPr>
        </p:nvSpPr>
        <p:spPr bwMode="auto">
          <a:xfrm>
            <a:off x="0"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de-DE"/>
          </a:p>
        </p:txBody>
      </p:sp>
      <p:sp>
        <p:nvSpPr>
          <p:cNvPr id="9" name="Rectangle 7"/>
          <p:cNvSpPr>
            <a:spLocks noGrp="1" noChangeArrowheads="1"/>
          </p:cNvSpPr>
          <p:nvPr>
            <p:ph type="sldNum" sz="quarter" idx="5"/>
          </p:nvPr>
        </p:nvSpPr>
        <p:spPr bwMode="auto">
          <a:xfrm>
            <a:off x="4021138"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E4AA6088-1FF0-4E53-845C-EFEDD1C948F8}" type="slidenum">
              <a:rPr lang="de-DE"/>
              <a:t>‹#›</a:t>
            </a:fld>
            <a:endParaRPr lang="de-DE"/>
          </a:p>
        </p:txBody>
      </p:sp>
    </p:spTree>
  </p:cSld>
  <p:clrMap bg1="lt1" tx1="dk1" bg2="lt2" tx2="dk2" accent1="accent1" accent2="accent2" accent3="accent3" accent4="accent4" accent5="accent5" accent6="accent6" hlink="hlink" folHlink="folHlink"/>
  <p:notesStyle>
    <a:lvl1pPr algn="l">
      <a:spcBef>
        <a:spcPts val="0"/>
      </a:spcBef>
      <a:spcAft>
        <a:spcPts val="0"/>
      </a:spcAft>
      <a:defRPr sz="1200">
        <a:solidFill>
          <a:schemeClr val="tx1"/>
        </a:solidFill>
        <a:latin typeface="Arial"/>
        <a:ea typeface="+mn-ea"/>
        <a:cs typeface="+mn-cs"/>
      </a:defRPr>
    </a:lvl1pPr>
    <a:lvl2pPr marL="457200" algn="l">
      <a:spcBef>
        <a:spcPts val="0"/>
      </a:spcBef>
      <a:spcAft>
        <a:spcPts val="0"/>
      </a:spcAft>
      <a:defRPr sz="1200">
        <a:solidFill>
          <a:schemeClr val="tx1"/>
        </a:solidFill>
        <a:latin typeface="Arial"/>
        <a:ea typeface="+mn-ea"/>
        <a:cs typeface="+mn-cs"/>
      </a:defRPr>
    </a:lvl2pPr>
    <a:lvl3pPr marL="914400" algn="l">
      <a:spcBef>
        <a:spcPts val="0"/>
      </a:spcBef>
      <a:spcAft>
        <a:spcPts val="0"/>
      </a:spcAft>
      <a:defRPr sz="1200">
        <a:solidFill>
          <a:schemeClr val="tx1"/>
        </a:solidFill>
        <a:latin typeface="Arial"/>
        <a:ea typeface="+mn-ea"/>
        <a:cs typeface="+mn-cs"/>
      </a:defRPr>
    </a:lvl3pPr>
    <a:lvl4pPr marL="1371600" algn="l">
      <a:spcBef>
        <a:spcPts val="0"/>
      </a:spcBef>
      <a:spcAft>
        <a:spcPts val="0"/>
      </a:spcAft>
      <a:defRPr sz="1200">
        <a:solidFill>
          <a:schemeClr val="tx1"/>
        </a:solidFill>
        <a:latin typeface="Arial"/>
        <a:ea typeface="+mn-ea"/>
        <a:cs typeface="+mn-cs"/>
      </a:defRPr>
    </a:lvl4pPr>
    <a:lvl5pPr marL="1828800" algn="l">
      <a:spcBef>
        <a:spcPts val="0"/>
      </a:spcBef>
      <a:spcAft>
        <a:spcPts val="0"/>
      </a:spcAft>
      <a:defRPr sz="1200">
        <a:solidFill>
          <a:schemeClr val="tx1"/>
        </a:solidFill>
        <a:latin typeface="Arial"/>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sp>
        <p:nvSpPr>
          <p:cNvPr id="4" name="Rectangle 22"/>
          <p:cNvSpPr>
            <a:spLocks noChangeArrowheads="1"/>
          </p:cNvSpPr>
          <p:nvPr userDrawn="1"/>
        </p:nvSpPr>
        <p:spPr bwMode="auto">
          <a:xfrm>
            <a:off x="296864" y="1087041"/>
            <a:ext cx="8550275" cy="1990725"/>
          </a:xfrm>
          <a:prstGeom prst="rect">
            <a:avLst/>
          </a:prstGeom>
          <a:solidFill>
            <a:srgbClr val="EAEAEA"/>
          </a:solidFill>
          <a:ln w="9525">
            <a:noFill/>
            <a:miter lim="800000"/>
            <a:headEnd/>
            <a:tailEnd/>
          </a:ln>
        </p:spPr>
        <p:txBody>
          <a:bodyPr wrap="none" anchor="ctr"/>
          <a:lstStyle/>
          <a:p>
            <a:pPr algn="ctr">
              <a:defRPr/>
            </a:pPr>
            <a:r>
              <a:rPr lang="de-DE"/>
              <a:t>Platzhalter für Bild, Bild auf Titelfolie hinter das Logo einsetzen</a:t>
            </a:r>
            <a:endParaRPr/>
          </a:p>
        </p:txBody>
      </p:sp>
      <p:sp>
        <p:nvSpPr>
          <p:cNvPr id="5" name="Rectangle 17"/>
          <p:cNvSpPr>
            <a:spLocks noChangeArrowheads="1"/>
          </p:cNvSpPr>
          <p:nvPr userDrawn="1"/>
        </p:nvSpPr>
        <p:spPr bwMode="auto">
          <a:xfrm>
            <a:off x="287338" y="3077766"/>
            <a:ext cx="8583612" cy="1644253"/>
          </a:xfrm>
          <a:prstGeom prst="rect">
            <a:avLst/>
          </a:prstGeom>
          <a:solidFill>
            <a:srgbClr val="FFF0B2"/>
          </a:solidFill>
          <a:ln w="9525">
            <a:noFill/>
            <a:miter lim="800000"/>
            <a:headEnd/>
            <a:tailEnd/>
          </a:ln>
        </p:spPr>
        <p:txBody>
          <a:bodyPr wrap="none" anchor="ctr"/>
          <a:lstStyle/>
          <a:p>
            <a:pPr algn="ctr">
              <a:defRPr/>
            </a:pPr>
            <a:r>
              <a:rPr lang="de-DE"/>
              <a:t>   </a:t>
            </a:r>
            <a:endParaRPr/>
          </a:p>
        </p:txBody>
      </p:sp>
      <p:pic>
        <p:nvPicPr>
          <p:cNvPr id="6" name="Picture 16" descr="TU_Braunschweig_02"/>
          <p:cNvPicPr>
            <a:picLocks noChangeAspect="1" noChangeArrowheads="1"/>
          </p:cNvPicPr>
          <p:nvPr userDrawn="1"/>
        </p:nvPicPr>
        <p:blipFill>
          <a:blip r:embed="rId2"/>
          <a:srcRect t="376" b="24680"/>
          <a:stretch/>
        </p:blipFill>
        <p:spPr bwMode="auto">
          <a:xfrm>
            <a:off x="287339" y="1080000"/>
            <a:ext cx="8582400" cy="1998000"/>
          </a:xfrm>
          <a:prstGeom prst="rect">
            <a:avLst/>
          </a:prstGeom>
          <a:noFill/>
          <a:ln w="9525">
            <a:noFill/>
            <a:miter lim="800000"/>
            <a:headEnd/>
            <a:tailEnd/>
          </a:ln>
        </p:spPr>
      </p:pic>
      <p:sp>
        <p:nvSpPr>
          <p:cNvPr id="7" name="Rectangle 18"/>
          <p:cNvSpPr>
            <a:spLocks noChangeArrowheads="1"/>
          </p:cNvSpPr>
          <p:nvPr userDrawn="1"/>
        </p:nvSpPr>
        <p:spPr bwMode="auto">
          <a:xfrm>
            <a:off x="287338" y="4680000"/>
            <a:ext cx="8583612" cy="215503"/>
          </a:xfrm>
          <a:prstGeom prst="rect">
            <a:avLst/>
          </a:prstGeom>
          <a:solidFill>
            <a:srgbClr val="BE1E3C"/>
          </a:solidFill>
          <a:ln w="9525">
            <a:noFill/>
            <a:miter lim="800000"/>
            <a:headEnd/>
            <a:tailEnd/>
          </a:ln>
        </p:spPr>
        <p:txBody>
          <a:bodyPr wrap="none" anchor="ctr"/>
          <a:lstStyle/>
          <a:p>
            <a:pPr>
              <a:defRPr/>
            </a:pPr>
            <a:endParaRPr lang="de-DE"/>
          </a:p>
        </p:txBody>
      </p:sp>
      <p:sp>
        <p:nvSpPr>
          <p:cNvPr id="8" name="Rectangle 2"/>
          <p:cNvSpPr>
            <a:spLocks noGrp="1" noChangeArrowheads="1"/>
          </p:cNvSpPr>
          <p:nvPr>
            <p:ph type="ctrTitle" hasCustomPrompt="1"/>
          </p:nvPr>
        </p:nvSpPr>
        <p:spPr bwMode="auto">
          <a:xfrm>
            <a:off x="831850" y="3267075"/>
            <a:ext cx="7772400" cy="654844"/>
          </a:xfrm>
        </p:spPr>
        <p:txBody>
          <a:bodyPr/>
          <a:lstStyle>
            <a:lvl1pPr>
              <a:defRPr/>
            </a:lvl1pPr>
          </a:lstStyle>
          <a:p>
            <a:pPr>
              <a:defRPr/>
            </a:pPr>
            <a:r>
              <a:rPr lang="de-DE"/>
              <a:t>Titel der Präsentation</a:t>
            </a:r>
            <a:endParaRPr/>
          </a:p>
        </p:txBody>
      </p:sp>
      <p:sp>
        <p:nvSpPr>
          <p:cNvPr id="9" name="Rectangle 3"/>
          <p:cNvSpPr>
            <a:spLocks noGrp="1" noChangeArrowheads="1"/>
          </p:cNvSpPr>
          <p:nvPr>
            <p:ph type="subTitle" idx="1" hasCustomPrompt="1"/>
          </p:nvPr>
        </p:nvSpPr>
        <p:spPr bwMode="auto">
          <a:xfrm>
            <a:off x="830263" y="4124326"/>
            <a:ext cx="7747000" cy="250031"/>
          </a:xfrm>
        </p:spPr>
        <p:txBody>
          <a:bodyPr/>
          <a:lstStyle>
            <a:lvl1pPr>
              <a:defRPr/>
            </a:lvl1pPr>
          </a:lstStyle>
          <a:p>
            <a:pPr>
              <a:defRPr/>
            </a:pPr>
            <a:r>
              <a:rPr lang="de-DE"/>
              <a:t>Vorname, Nachname der Referentin/des Referenten, Datum</a:t>
            </a:r>
            <a:endParaRPr/>
          </a:p>
        </p:txBody>
      </p:sp>
      <p:pic>
        <p:nvPicPr>
          <p:cNvPr id="10" name="Picture 13" descr="TUBS_CO_150dpi"/>
          <p:cNvPicPr>
            <a:picLocks noChangeAspect="1" noChangeArrowheads="1"/>
          </p:cNvPicPr>
          <p:nvPr userDrawn="1"/>
        </p:nvPicPr>
        <p:blipFill>
          <a:blip r:embed="rId3"/>
          <a:stretch/>
        </p:blipFill>
        <p:spPr bwMode="auto">
          <a:xfrm>
            <a:off x="1" y="486000"/>
            <a:ext cx="2124001" cy="792000"/>
          </a:xfrm>
          <a:prstGeom prst="rect">
            <a:avLst/>
          </a:prstGeom>
          <a:noFill/>
          <a:ln>
            <a:noFill/>
          </a:ln>
        </p:spPr>
      </p:pic>
      <p:pic>
        <p:nvPicPr>
          <p:cNvPr id="11" name="Graphic 1"/>
          <p:cNvPicPr>
            <a:picLocks noChangeAspect="1"/>
          </p:cNvPicPr>
          <p:nvPr userDrawn="1"/>
        </p:nvPicPr>
        <p:blipFill>
          <a:blip r:embed="rId4"/>
          <a:stretch/>
        </p:blipFill>
        <p:spPr bwMode="auto">
          <a:xfrm>
            <a:off x="7020272" y="267494"/>
            <a:ext cx="1876889" cy="50470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Gliederung">
    <p:spTree>
      <p:nvGrpSpPr>
        <p:cNvPr id="1" name=""/>
        <p:cNvGrpSpPr/>
        <p:nvPr/>
      </p:nvGrpSpPr>
      <p:grpSpPr bwMode="auto">
        <a:xfrm>
          <a:off x="0" y="0"/>
          <a:ext cx="0" cy="0"/>
          <a:chOff x="0" y="0"/>
          <a:chExt cx="0" cy="0"/>
        </a:xfrm>
      </p:grpSpPr>
      <p:sp>
        <p:nvSpPr>
          <p:cNvPr id="4" name="Rectangle 6"/>
          <p:cNvSpPr>
            <a:spLocks noChangeArrowheads="1"/>
          </p:cNvSpPr>
          <p:nvPr userDrawn="1"/>
        </p:nvSpPr>
        <p:spPr bwMode="auto">
          <a:xfrm>
            <a:off x="0" y="1"/>
            <a:ext cx="9144000" cy="850106"/>
          </a:xfrm>
          <a:prstGeom prst="rect">
            <a:avLst/>
          </a:prstGeom>
          <a:solidFill>
            <a:schemeClr val="hlink"/>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lvl1pPr>
              <a:defRPr>
                <a:solidFill>
                  <a:schemeClr val="bg1"/>
                </a:solidFill>
              </a:defRPr>
            </a:lvl1pPr>
          </a:lstStyle>
          <a:p>
            <a:pPr>
              <a:defRPr/>
            </a:pPr>
            <a:r>
              <a:rPr lang="en-US"/>
              <a:t>Click to edit Master title style</a:t>
            </a:r>
            <a:endParaRPr lang="de-DE"/>
          </a:p>
        </p:txBody>
      </p:sp>
      <p:sp>
        <p:nvSpPr>
          <p:cNvPr id="6" name="Rectangle 3"/>
          <p:cNvSpPr>
            <a:spLocks noGrp="1" noChangeArrowheads="1"/>
          </p:cNvSpPr>
          <p:nvPr userDrawn="1">
            <p:ph type="body" idx="1"/>
          </p:nvPr>
        </p:nvSpPr>
        <p:spPr bwMode="gray">
          <a:xfrm>
            <a:off x="431799" y="1004888"/>
            <a:ext cx="8370888" cy="3467100"/>
          </a:xfrm>
          <a:prstGeom prst="rect">
            <a:avLst/>
          </a:prstGeom>
          <a:noFill/>
        </p:spPr>
        <p:txBody>
          <a:bodyPr/>
          <a:lstStyle/>
          <a:p>
            <a:pPr lvl="0">
              <a:buClr>
                <a:srgbClr val="C0C0C0"/>
              </a:buClr>
              <a:defRPr/>
            </a:pPr>
            <a:r>
              <a:rPr lang="en-US" sz="2000">
                <a:solidFill>
                  <a:srgbClr val="C0C0C0"/>
                </a:solidFill>
              </a:rPr>
              <a:t>Click to edit Master text styles</a:t>
            </a:r>
            <a:endParaRPr/>
          </a:p>
          <a:p>
            <a:pPr lvl="1">
              <a:buClr>
                <a:srgbClr val="C0C0C0"/>
              </a:buClr>
              <a:defRPr/>
            </a:pPr>
            <a:r>
              <a:rPr lang="en-US" sz="2000">
                <a:solidFill>
                  <a:srgbClr val="C0C0C0"/>
                </a:solidFill>
              </a:rPr>
              <a:t>Second level</a:t>
            </a:r>
            <a:endParaRPr/>
          </a:p>
          <a:p>
            <a:pPr lvl="2">
              <a:buClr>
                <a:srgbClr val="C0C0C0"/>
              </a:buClr>
              <a:defRPr/>
            </a:pPr>
            <a:r>
              <a:rPr lang="en-US" sz="2000">
                <a:solidFill>
                  <a:srgbClr val="C0C0C0"/>
                </a:solidFill>
              </a:rPr>
              <a:t>Third level</a:t>
            </a:r>
            <a:endParaRPr/>
          </a:p>
          <a:p>
            <a:pPr lvl="3">
              <a:buClr>
                <a:srgbClr val="C0C0C0"/>
              </a:buClr>
              <a:defRPr/>
            </a:pPr>
            <a:r>
              <a:rPr lang="en-US" sz="2000">
                <a:solidFill>
                  <a:srgbClr val="C0C0C0"/>
                </a:solidFill>
              </a:rPr>
              <a:t>Fourth level</a:t>
            </a:r>
            <a:endParaRPr/>
          </a:p>
          <a:p>
            <a:pPr lvl="4">
              <a:buClr>
                <a:srgbClr val="C0C0C0"/>
              </a:buClr>
              <a:defRPr/>
            </a:pPr>
            <a:r>
              <a:rPr lang="en-US" sz="2000">
                <a:solidFill>
                  <a:srgbClr val="C0C0C0"/>
                </a:solidFill>
              </a:rPr>
              <a:t>Fifth level</a:t>
            </a:r>
            <a:endParaRPr lang="de-DE" sz="2000">
              <a:solidFill>
                <a:srgbClr val="C0C0C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spect="1" noChangeArrowheads="1"/>
          </p:cNvPicPr>
          <p:nvPr userDrawn="1"/>
        </p:nvPicPr>
        <p:blipFill>
          <a:blip r:embed="rId3"/>
          <a:srcRect t="8953" b="17162"/>
          <a:stretch/>
        </p:blipFill>
        <p:spPr bwMode="auto">
          <a:xfrm>
            <a:off x="216000" y="288327"/>
            <a:ext cx="8712000" cy="2268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rrowheads="1"/>
          </p:cNvPicPr>
          <p:nvPr userDrawn="1"/>
        </p:nvPicPr>
        <p:blipFill>
          <a:blip r:embed="rId3"/>
          <a:srcRect t="1553" b="24900"/>
          <a:stretch/>
        </p:blipFill>
        <p:spPr bwMode="auto">
          <a:xfrm>
            <a:off x="216000" y="288327"/>
            <a:ext cx="8712000" cy="2268000"/>
          </a:xfrm>
          <a:prstGeom prst="rect">
            <a:avLst/>
          </a:prstGeom>
          <a:solidFill>
            <a:srgbClr val="FFDC4D"/>
          </a:solid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1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2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6"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chart" preserve="1" userDrawn="1">
  <p:cSld name="Titel und Diagramm">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5"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3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4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7"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Nur Titel">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chart" preserve="1" userDrawn="1">
  <p:cSld name="1_Titel und Diagramm">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6"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Line 14"/>
          <p:cNvSpPr>
            <a:spLocks noChangeShapeType="1"/>
          </p:cNvSpPr>
          <p:nvPr/>
        </p:nvSpPr>
        <p:spPr bwMode="auto">
          <a:xfrm>
            <a:off x="0" y="4561200"/>
            <a:ext cx="9144000" cy="0"/>
          </a:xfrm>
          <a:prstGeom prst="line">
            <a:avLst/>
          </a:prstGeom>
          <a:noFill/>
          <a:ln w="9525">
            <a:solidFill>
              <a:srgbClr val="BE1E3C"/>
            </a:solidFill>
            <a:round/>
            <a:headEnd/>
            <a:tailEnd/>
          </a:ln>
        </p:spPr>
        <p:txBody>
          <a:bodyPr/>
          <a:lstStyle/>
          <a:p>
            <a:pPr>
              <a:defRPr/>
            </a:pPr>
            <a:endParaRPr lang="de-DE"/>
          </a:p>
        </p:txBody>
      </p:sp>
      <p:sp>
        <p:nvSpPr>
          <p:cNvPr id="5" name="Rectangle 2"/>
          <p:cNvSpPr>
            <a:spLocks noGrp="1" noChangeArrowheads="1"/>
          </p:cNvSpPr>
          <p:nvPr>
            <p:ph type="title"/>
          </p:nvPr>
        </p:nvSpPr>
        <p:spPr bwMode="auto">
          <a:xfrm>
            <a:off x="431799" y="83343"/>
            <a:ext cx="8375650" cy="53101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defRPr/>
            </a:pPr>
            <a:r>
              <a:rPr lang="de-DE"/>
              <a:t>Mastertitelformat bearbeiten</a:t>
            </a:r>
            <a:endParaRPr/>
          </a:p>
        </p:txBody>
      </p:sp>
      <p:sp>
        <p:nvSpPr>
          <p:cNvPr id="6" name="Rectangle 3"/>
          <p:cNvSpPr>
            <a:spLocks noGrp="1" noChangeArrowheads="1"/>
          </p:cNvSpPr>
          <p:nvPr>
            <p:ph type="body" idx="1"/>
          </p:nvPr>
        </p:nvSpPr>
        <p:spPr bwMode="auto">
          <a:xfrm>
            <a:off x="431799" y="900000"/>
            <a:ext cx="8375650" cy="345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pic>
        <p:nvPicPr>
          <p:cNvPr id="7" name="Picture 20" descr="TUBS_CO_70vH_150dpi"/>
          <p:cNvPicPr>
            <a:picLocks noChangeAspect="1" noChangeArrowheads="1"/>
          </p:cNvPicPr>
          <p:nvPr/>
        </p:nvPicPr>
        <p:blipFill>
          <a:blip r:embed="rId16"/>
          <a:stretch/>
        </p:blipFill>
        <p:spPr bwMode="auto">
          <a:xfrm>
            <a:off x="1" y="4436273"/>
            <a:ext cx="1356890" cy="502378"/>
          </a:xfrm>
          <a:prstGeom prst="rect">
            <a:avLst/>
          </a:prstGeom>
          <a:noFill/>
          <a:ln w="9525">
            <a:noFill/>
            <a:miter lim="800000"/>
            <a:headEnd/>
            <a:tailEnd/>
          </a:ln>
        </p:spPr>
      </p:pic>
      <p:sp>
        <p:nvSpPr>
          <p:cNvPr id="8" name="Textfeld 7"/>
          <p:cNvSpPr>
            <a:spLocks/>
          </p:cNvSpPr>
          <p:nvPr/>
        </p:nvSpPr>
        <p:spPr bwMode="auto">
          <a:xfrm>
            <a:off x="1421650" y="4605338"/>
            <a:ext cx="5596370" cy="246221"/>
          </a:xfrm>
          <a:prstGeom prst="rect">
            <a:avLst/>
          </a:prstGeom>
          <a:noFill/>
        </p:spPr>
        <p:txBody>
          <a:bodyPr wrap="square" lIns="0" tIns="0" rIns="0" bIns="0" rtlCol="0">
            <a:spAutoFit/>
          </a:bodyPr>
          <a:lstStyle/>
          <a:p>
            <a:pPr marL="0" marR="0" indent="0" algn="l" defTabSz="914400">
              <a:lnSpc>
                <a:spcPct val="100000"/>
              </a:lnSpc>
              <a:spcBef>
                <a:spcPts val="0"/>
              </a:spcBef>
              <a:spcAft>
                <a:spcPts val="0"/>
              </a:spcAft>
              <a:buClrTx/>
              <a:buSzTx/>
              <a:buFontTx/>
              <a:buNone/>
              <a:defRPr/>
            </a:pPr>
            <a:r>
              <a:rPr lang="de-DE" sz="800" dirty="0"/>
              <a:t>2022-05-19 | Benjamin Altpeter | </a:t>
            </a:r>
            <a:r>
              <a:rPr lang="en-GB" sz="800" dirty="0"/>
              <a:t>Informed consent? A study of “consent dialogs” on Android and iOS | CC by 4.0</a:t>
            </a:r>
            <a:r>
              <a:rPr lang="de-DE" sz="800" dirty="0"/>
              <a:t> | Slide </a:t>
            </a:r>
            <a:fld id="{54091A06-E49E-4F45-A4ED-27B9A60B04AE}" type="slidenum">
              <a:rPr lang="de-DE" sz="800"/>
              <a:t>‹#›</a:t>
            </a:fld>
            <a:endParaRPr lang="de-DE" sz="800" dirty="0"/>
          </a:p>
          <a:p>
            <a:pPr>
              <a:defRPr/>
            </a:pPr>
            <a:endParaRPr lang="de-DE" sz="800" dirty="0"/>
          </a:p>
        </p:txBody>
      </p:sp>
      <p:pic>
        <p:nvPicPr>
          <p:cNvPr id="9" name="Graphic 2"/>
          <p:cNvPicPr>
            <a:picLocks noChangeAspect="1"/>
          </p:cNvPicPr>
          <p:nvPr userDrawn="1"/>
        </p:nvPicPr>
        <p:blipFill>
          <a:blip r:embed="rId17"/>
          <a:stretch/>
        </p:blipFill>
        <p:spPr bwMode="auto">
          <a:xfrm>
            <a:off x="7502400" y="4644000"/>
            <a:ext cx="1368152" cy="36790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a:spcBef>
          <a:spcPts val="0"/>
        </a:spcBef>
        <a:spcAft>
          <a:spcPts val="0"/>
        </a:spcAft>
        <a:defRPr sz="2200" b="1">
          <a:solidFill>
            <a:schemeClr val="tx1"/>
          </a:solidFill>
          <a:latin typeface="+mj-lt"/>
          <a:ea typeface="+mj-ea"/>
          <a:cs typeface="+mj-cs"/>
        </a:defRPr>
      </a:lvl1pPr>
      <a:lvl2pPr algn="l">
        <a:spcBef>
          <a:spcPts val="0"/>
        </a:spcBef>
        <a:spcAft>
          <a:spcPts val="0"/>
        </a:spcAft>
        <a:defRPr sz="2200" b="1">
          <a:solidFill>
            <a:schemeClr val="tx1"/>
          </a:solidFill>
          <a:latin typeface="Arial"/>
        </a:defRPr>
      </a:lvl2pPr>
      <a:lvl3pPr algn="l">
        <a:spcBef>
          <a:spcPts val="0"/>
        </a:spcBef>
        <a:spcAft>
          <a:spcPts val="0"/>
        </a:spcAft>
        <a:defRPr sz="2200" b="1">
          <a:solidFill>
            <a:schemeClr val="tx1"/>
          </a:solidFill>
          <a:latin typeface="Arial"/>
        </a:defRPr>
      </a:lvl3pPr>
      <a:lvl4pPr algn="l">
        <a:spcBef>
          <a:spcPts val="0"/>
        </a:spcBef>
        <a:spcAft>
          <a:spcPts val="0"/>
        </a:spcAft>
        <a:defRPr sz="2200" b="1">
          <a:solidFill>
            <a:schemeClr val="tx1"/>
          </a:solidFill>
          <a:latin typeface="Arial"/>
        </a:defRPr>
      </a:lvl4pPr>
      <a:lvl5pPr algn="l">
        <a:spcBef>
          <a:spcPts val="0"/>
        </a:spcBef>
        <a:spcAft>
          <a:spcPts val="0"/>
        </a:spcAft>
        <a:defRPr sz="2200" b="1">
          <a:solidFill>
            <a:schemeClr val="tx1"/>
          </a:solidFill>
          <a:latin typeface="Arial"/>
        </a:defRPr>
      </a:lvl5pPr>
      <a:lvl6pPr marL="457200" algn="l">
        <a:spcBef>
          <a:spcPts val="0"/>
        </a:spcBef>
        <a:spcAft>
          <a:spcPts val="0"/>
        </a:spcAft>
        <a:defRPr sz="2200" b="1">
          <a:solidFill>
            <a:schemeClr val="tx1"/>
          </a:solidFill>
          <a:latin typeface="Arial"/>
        </a:defRPr>
      </a:lvl6pPr>
      <a:lvl7pPr marL="914400" algn="l">
        <a:spcBef>
          <a:spcPts val="0"/>
        </a:spcBef>
        <a:spcAft>
          <a:spcPts val="0"/>
        </a:spcAft>
        <a:defRPr sz="2200" b="1">
          <a:solidFill>
            <a:schemeClr val="tx1"/>
          </a:solidFill>
          <a:latin typeface="Arial"/>
        </a:defRPr>
      </a:lvl7pPr>
      <a:lvl8pPr marL="1371600" algn="l">
        <a:spcBef>
          <a:spcPts val="0"/>
        </a:spcBef>
        <a:spcAft>
          <a:spcPts val="0"/>
        </a:spcAft>
        <a:defRPr sz="2200" b="1">
          <a:solidFill>
            <a:schemeClr val="tx1"/>
          </a:solidFill>
          <a:latin typeface="Arial"/>
        </a:defRPr>
      </a:lvl8pPr>
      <a:lvl9pPr marL="1828800" algn="l">
        <a:spcBef>
          <a:spcPts val="0"/>
        </a:spcBef>
        <a:spcAft>
          <a:spcPts val="0"/>
        </a:spcAft>
        <a:defRPr sz="2200" b="1">
          <a:solidFill>
            <a:schemeClr val="tx1"/>
          </a:solidFill>
          <a:latin typeface="Arial"/>
        </a:defRPr>
      </a:lvl9pPr>
    </p:titleStyle>
    <p:bodyStyle>
      <a:lvl1pPr algn="l">
        <a:spcBef>
          <a:spcPts val="0"/>
        </a:spcBef>
        <a:spcAft>
          <a:spcPts val="0"/>
        </a:spcAft>
        <a:defRPr sz="1600">
          <a:solidFill>
            <a:schemeClr val="tx1"/>
          </a:solidFill>
          <a:latin typeface="+mn-lt"/>
          <a:ea typeface="+mn-ea"/>
          <a:cs typeface="+mn-cs"/>
        </a:defRPr>
      </a:lvl1pPr>
      <a:lvl2pPr marL="190500" indent="-188913" algn="l">
        <a:spcBef>
          <a:spcPts val="0"/>
        </a:spcBef>
        <a:spcAft>
          <a:spcPts val="0"/>
        </a:spcAft>
        <a:buClr>
          <a:schemeClr val="tx1"/>
        </a:buClr>
        <a:buFont typeface="Wingdings"/>
        <a:buChar char="§"/>
        <a:defRPr sz="1600">
          <a:solidFill>
            <a:schemeClr val="tx1"/>
          </a:solidFill>
          <a:latin typeface="+mn-lt"/>
        </a:defRPr>
      </a:lvl2pPr>
      <a:lvl3pPr marL="361950" indent="-169862" algn="l">
        <a:spcBef>
          <a:spcPts val="0"/>
        </a:spcBef>
        <a:spcAft>
          <a:spcPts val="0"/>
        </a:spcAft>
        <a:buClr>
          <a:schemeClr val="tx1"/>
        </a:buClr>
        <a:buFont typeface="Wingdings"/>
        <a:buChar char="§"/>
        <a:defRPr sz="1600">
          <a:solidFill>
            <a:schemeClr val="tx1"/>
          </a:solidFill>
          <a:latin typeface="+mn-lt"/>
        </a:defRPr>
      </a:lvl3pPr>
      <a:lvl4pPr marL="542925" indent="-179388" algn="l">
        <a:spcBef>
          <a:spcPts val="0"/>
        </a:spcBef>
        <a:spcAft>
          <a:spcPts val="0"/>
        </a:spcAft>
        <a:buClr>
          <a:schemeClr val="tx1"/>
        </a:buClr>
        <a:buFont typeface="Wingdings"/>
        <a:buChar char="§"/>
        <a:defRPr sz="1600">
          <a:solidFill>
            <a:schemeClr val="tx1"/>
          </a:solidFill>
          <a:latin typeface="+mn-lt"/>
        </a:defRPr>
      </a:lvl4pPr>
      <a:lvl5pPr marL="742950" indent="-198438" algn="l">
        <a:spcBef>
          <a:spcPts val="0"/>
        </a:spcBef>
        <a:spcAft>
          <a:spcPts val="0"/>
        </a:spcAft>
        <a:buClr>
          <a:schemeClr val="tx1"/>
        </a:buClr>
        <a:buFont typeface="Wingdings"/>
        <a:buChar char="§"/>
        <a:defRPr sz="1600">
          <a:solidFill>
            <a:schemeClr val="tx1"/>
          </a:solidFill>
          <a:latin typeface="+mn-lt"/>
        </a:defRPr>
      </a:lvl5pPr>
      <a:lvl6pPr marL="1200150" indent="-198438" algn="l">
        <a:spcBef>
          <a:spcPts val="0"/>
        </a:spcBef>
        <a:spcAft>
          <a:spcPts val="0"/>
        </a:spcAft>
        <a:buFont typeface="Wingdings"/>
        <a:buChar char="§"/>
        <a:defRPr sz="1600">
          <a:solidFill>
            <a:schemeClr val="tx1"/>
          </a:solidFill>
          <a:latin typeface="+mn-lt"/>
        </a:defRPr>
      </a:lvl6pPr>
      <a:lvl7pPr marL="1657350" indent="-198438" algn="l">
        <a:spcBef>
          <a:spcPts val="0"/>
        </a:spcBef>
        <a:spcAft>
          <a:spcPts val="0"/>
        </a:spcAft>
        <a:buFont typeface="Wingdings"/>
        <a:buChar char="§"/>
        <a:defRPr sz="1600">
          <a:solidFill>
            <a:schemeClr val="tx1"/>
          </a:solidFill>
          <a:latin typeface="+mn-lt"/>
        </a:defRPr>
      </a:lvl7pPr>
      <a:lvl8pPr marL="2114550" indent="-198438" algn="l">
        <a:spcBef>
          <a:spcPts val="0"/>
        </a:spcBef>
        <a:spcAft>
          <a:spcPts val="0"/>
        </a:spcAft>
        <a:buFont typeface="Wingdings"/>
        <a:buChar char="§"/>
        <a:defRPr sz="1600">
          <a:solidFill>
            <a:schemeClr val="tx1"/>
          </a:solidFill>
          <a:latin typeface="+mn-lt"/>
        </a:defRPr>
      </a:lvl8pPr>
      <a:lvl9pPr marL="2571750" indent="-198438" algn="l">
        <a:spcBef>
          <a:spcPts val="0"/>
        </a:spcBef>
        <a:spcAft>
          <a:spcPts val="0"/>
        </a:spcAft>
        <a:buFont typeface="Wingdings"/>
        <a:buChar char="§"/>
        <a:defRPr sz="1600">
          <a:solidFill>
            <a:schemeClr val="tx1"/>
          </a:solidFill>
          <a:latin typeface="+mn-lt"/>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hyperlink" Target="https://apps.apple.com/us/app/blossom-plant-care-guide/id1487453649" TargetMode="External"/><Relationship Id="rId4" Type="http://schemas.openxmlformats.org/officeDocument/2006/relationships/hyperlink" Target="https://play.google.com/store/apps/details?id=com.mobisystems.mobiscann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hyperlink" Target="https://play.google.com/store/apps/details?id=downloader.video.download.free" TargetMode="External"/><Relationship Id="rId4" Type="http://schemas.openxmlformats.org/officeDocument/2006/relationships/hyperlink" Target="https://apps.apple.com/us/app/lootboy-grab-your-loot/id123193224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hyperlink" Target="https://play.google.com/store/apps/details?id=de.docmorris.pharmacyapp" TargetMode="External"/><Relationship Id="rId4" Type="http://schemas.openxmlformats.org/officeDocument/2006/relationships/hyperlink" Target="https://apps.apple.com/us/app/the-guardian-breaking-news/id40912828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hyperlink" Target="https://apps.apple.com/us/app/running-walking-tracker-goals/id1136617388" TargetMode="External"/><Relationship Id="rId4" Type="http://schemas.openxmlformats.org/officeDocument/2006/relationships/hyperlink" Target="https://play.google.com/store/apps/details?id=de.comventure.medpe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hyperlink" Target="https://play.google.com/store/apps/details?id=tv.pluto.android" TargetMode="External"/><Relationship Id="rId4" Type="http://schemas.openxmlformats.org/officeDocument/2006/relationships/hyperlink" Target="https://apps.apple.com/us/app/aliexpress-shopping-app/id436672029"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hyperlink" Target="https://techcrunch.com/"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3.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hyperlink" Target="https://play.google.com/store/apps/details?id=com.wondershare.filmorago" TargetMode="External"/><Relationship Id="rId5" Type="http://schemas.openxmlformats.org/officeDocument/2006/relationships/hyperlink" Target="https://apps.apple.com/us/app/reolink/id995927563"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people.csail.mit.edu/ilaria/papers/Midas-MITCHI2020.pdf"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ieeexplore.ieee.org/stamp/stamp.jsp?tp=&amp;arnumber=9152617"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noyb.eu/en/noyb-aims-end-cookie-banner-terror-and-issues-more-500-gdpr-complaints"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iabeurope.eu/transparency-consent-framework/"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iccl.ie/news/gdpr-enforcer-rules-that-iab-europes-consent-popups-are-unlawfu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ciendo.com/article/10.2478/popets-2020-0037"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appium.io/"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ClaudiuGeorgiu/PlaystoreDownloader/"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4.png"/><Relationship Id="rId5" Type="http://schemas.openxmlformats.org/officeDocument/2006/relationships/hyperlink" Target="https://github.com/majd/ipatool" TargetMode="External"/><Relationship Id="rId4" Type="http://schemas.openxmlformats.org/officeDocument/2006/relationships/hyperlink" Target="https://github.com/ClaudiuGeorgiu/PlaystoreDownloader/"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jdsr.se/ojs/index.php/jdsr/article/view/54"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pps.apple.com/us/app/facebook/id284882215"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benjamin-altpeter.de/doc/presentation-ios-privacy.pdf" TargetMode="External"/><Relationship Id="rId2" Type="http://schemas.openxmlformats.org/officeDocument/2006/relationships/hyperlink" Target="https://benjamin-altpeter.de/doc/presentation-android-privacy.pdf" TargetMode="External"/><Relationship Id="rId1" Type="http://schemas.openxmlformats.org/officeDocument/2006/relationships/slideLayout" Target="../slideLayouts/slideLayout6.xml"/><Relationship Id="rId5" Type="http://schemas.openxmlformats.org/officeDocument/2006/relationships/hyperlink" Target="https://www.datenschutzkonferenz-online.de/media/oh/20211220_oh_telemedien.pdf" TargetMode="External"/><Relationship Id="rId4" Type="http://schemas.openxmlformats.org/officeDocument/2006/relationships/hyperlink" Target="https://www.bfdi.bund.de/SharedDocs/Videos/DE/Veranstaltungen/20220322_Datenschutz-skalieren.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Untertitel 7"/>
          <p:cNvSpPr>
            <a:spLocks noGrp="1"/>
          </p:cNvSpPr>
          <p:nvPr>
            <p:ph type="subTitle" idx="1"/>
          </p:nvPr>
        </p:nvSpPr>
        <p:spPr bwMode="auto"/>
        <p:txBody>
          <a:bodyPr/>
          <a:lstStyle/>
          <a:p>
            <a:pPr>
              <a:defRPr/>
            </a:pPr>
            <a:r>
              <a:rPr lang="en-GB" noProof="0" dirty="0"/>
              <a:t>Benjamin Altpeter, 2022-05-19</a:t>
            </a:r>
          </a:p>
        </p:txBody>
      </p:sp>
      <p:sp>
        <p:nvSpPr>
          <p:cNvPr id="5" name="Titel 8"/>
          <p:cNvSpPr>
            <a:spLocks noGrp="1"/>
          </p:cNvSpPr>
          <p:nvPr>
            <p:ph type="ctrTitle"/>
          </p:nvPr>
        </p:nvSpPr>
        <p:spPr bwMode="auto"/>
        <p:txBody>
          <a:bodyPr/>
          <a:lstStyle/>
          <a:p>
            <a:pPr>
              <a:defRPr/>
            </a:pPr>
            <a:r>
              <a:rPr lang="en-GB" noProof="0" dirty="0"/>
              <a:t>Informed consent?</a:t>
            </a:r>
            <a:br>
              <a:rPr lang="en-GB" noProof="0" dirty="0"/>
            </a:br>
            <a:r>
              <a:rPr lang="en-GB" noProof="0" dirty="0"/>
              <a:t>A study of “consent dialogs” on Android and iOS</a:t>
            </a:r>
            <a:endParaRPr lang="en-GB" b="0" i="1"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performance of a task carried out in the public interest or in the exercise of </a:t>
            </a:r>
            <a:r>
              <a:rPr lang="en-GB" b="1" strike="sngStrike" dirty="0">
                <a:solidFill>
                  <a:schemeClr val="bg1">
                    <a:lumMod val="85000"/>
                  </a:schemeClr>
                </a:solidFill>
              </a:rPr>
              <a:t>official authority</a:t>
            </a:r>
            <a:r>
              <a:rPr lang="en-GB" strike="sngStrike" dirty="0">
                <a:solidFill>
                  <a:schemeClr val="bg1">
                    <a:lumMod val="85000"/>
                  </a:schemeClr>
                </a:solidFill>
              </a:rPr>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5BB495F6-7C05-C963-A740-E4B88E51F5A1}"/>
              </a:ext>
            </a:extLst>
          </p:cNvPr>
          <p:cNvSpPr/>
          <p:nvPr/>
        </p:nvSpPr>
        <p:spPr bwMode="auto">
          <a:xfrm>
            <a:off x="586740" y="1384139"/>
            <a:ext cx="8183880"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4F452CB7-4883-B361-B709-090501AB5324}"/>
              </a:ext>
            </a:extLst>
          </p:cNvPr>
          <p:cNvSpPr/>
          <p:nvPr/>
        </p:nvSpPr>
        <p:spPr bwMode="auto">
          <a:xfrm>
            <a:off x="586740" y="3075779"/>
            <a:ext cx="8061960" cy="103902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4370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a:t>
            </a:r>
            <a:r>
              <a:rPr lang="en-GB" b="1" strike="sngStrike" dirty="0">
                <a:solidFill>
                  <a:schemeClr val="bg1">
                    <a:lumMod val="85000"/>
                  </a:schemeClr>
                </a:solidFill>
              </a:rPr>
              <a:t>performance of a contract</a:t>
            </a:r>
            <a:r>
              <a:rPr lang="en-GB" strike="sngStrike" dirty="0">
                <a:solidFill>
                  <a:schemeClr val="bg1">
                    <a:lumMod val="85000"/>
                  </a:schemeClr>
                </a:solidFill>
              </a:rPr>
              <a:t> to which the data subject is party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performance of a task carried out in the public interest or in the exercise of </a:t>
            </a:r>
            <a:r>
              <a:rPr lang="en-GB" b="1" strike="sngStrike" dirty="0">
                <a:solidFill>
                  <a:schemeClr val="bg1">
                    <a:lumMod val="85000"/>
                  </a:schemeClr>
                </a:solidFill>
              </a:rPr>
              <a:t>official authority</a:t>
            </a:r>
            <a:r>
              <a:rPr lang="en-GB" strike="sngStrike" dirty="0">
                <a:solidFill>
                  <a:schemeClr val="bg1">
                    <a:lumMod val="85000"/>
                  </a:schemeClr>
                </a:solidFill>
              </a:rPr>
              <a:t> vested in the controller”;</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purposes of the </a:t>
            </a:r>
            <a:r>
              <a:rPr lang="en-GB" b="1" strike="sngStrike" dirty="0">
                <a:solidFill>
                  <a:schemeClr val="bg1">
                    <a:lumMod val="85000"/>
                  </a:schemeClr>
                </a:solidFill>
              </a:rPr>
              <a:t>legitimate interests</a:t>
            </a:r>
            <a:r>
              <a:rPr lang="en-GB" strike="sngStrike" dirty="0">
                <a:solidFill>
                  <a:schemeClr val="bg1">
                    <a:lumMod val="85000"/>
                  </a:schemeClr>
                </a:solidFill>
              </a:rPr>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Tree>
    <p:extLst>
      <p:ext uri="{BB962C8B-B14F-4D97-AF65-F5344CB8AC3E}">
        <p14:creationId xmlns:p14="http://schemas.microsoft.com/office/powerpoint/2010/main" val="125003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6445-78D4-5842-8446-CDB2606CE644}"/>
              </a:ext>
            </a:extLst>
          </p:cNvPr>
          <p:cNvSpPr>
            <a:spLocks noGrp="1"/>
          </p:cNvSpPr>
          <p:nvPr>
            <p:ph type="title"/>
          </p:nvPr>
        </p:nvSpPr>
        <p:spPr/>
        <p:txBody>
          <a:bodyPr/>
          <a:lstStyle/>
          <a:p>
            <a:r>
              <a:rPr lang="en-GB" dirty="0" err="1"/>
              <a:t>ePrivacy</a:t>
            </a:r>
            <a:r>
              <a:rPr lang="en-GB" dirty="0"/>
              <a:t> Directive (“the cookie law”)</a:t>
            </a:r>
            <a:endParaRPr lang="en-DE" dirty="0"/>
          </a:p>
        </p:txBody>
      </p:sp>
      <p:sp>
        <p:nvSpPr>
          <p:cNvPr id="3" name="Content Placeholder 2">
            <a:extLst>
              <a:ext uri="{FF2B5EF4-FFF2-40B4-BE49-F238E27FC236}">
                <a16:creationId xmlns:a16="http://schemas.microsoft.com/office/drawing/2014/main" id="{8E28B1D4-3122-A4AC-C893-9BA10CD78802}"/>
              </a:ext>
            </a:extLst>
          </p:cNvPr>
          <p:cNvSpPr>
            <a:spLocks noGrp="1"/>
          </p:cNvSpPr>
          <p:nvPr>
            <p:ph idx="1"/>
          </p:nvPr>
        </p:nvSpPr>
        <p:spPr/>
        <p:txBody>
          <a:bodyPr/>
          <a:lstStyle/>
          <a:p>
            <a:pPr marL="285750" indent="-285750">
              <a:buFont typeface="Arial" panose="020B0604020202020204" pitchFamily="34" charset="0"/>
              <a:buChar char="•"/>
            </a:pPr>
            <a:r>
              <a:rPr lang="en-GB" dirty="0"/>
              <a:t>Art. 5(3) </a:t>
            </a:r>
            <a:r>
              <a:rPr lang="en-GB" dirty="0" err="1"/>
              <a:t>ePD</a:t>
            </a:r>
            <a:r>
              <a:rPr lang="en-GB" dirty="0"/>
              <a:t> applies to all data accessed from a device:</a:t>
            </a:r>
            <a:br>
              <a:rPr lang="en-GB" dirty="0"/>
            </a:br>
            <a:br>
              <a:rPr lang="en-GB" dirty="0"/>
            </a:br>
            <a:r>
              <a:rPr lang="en-GB" dirty="0"/>
              <a:t>“Member States shall ensure that the </a:t>
            </a:r>
            <a:r>
              <a:rPr lang="en-GB" b="1" dirty="0"/>
              <a:t>storing of information</a:t>
            </a:r>
            <a:r>
              <a:rPr lang="en-GB" dirty="0"/>
              <a:t>, or the </a:t>
            </a:r>
            <a:r>
              <a:rPr lang="en-GB" b="1" dirty="0"/>
              <a:t>gaining of access to information</a:t>
            </a:r>
            <a:r>
              <a:rPr lang="en-GB" dirty="0"/>
              <a:t> already stored, in the terminal equipment of a subscriber or user is only allowed on condition that the subscriber or user concerned has given his or her </a:t>
            </a:r>
            <a:r>
              <a:rPr lang="en-GB" b="1" dirty="0"/>
              <a:t>consent</a:t>
            </a:r>
            <a:r>
              <a:rPr lang="en-GB" dirty="0"/>
              <a:t>, having been provided with clear and comprehensive information […]. </a:t>
            </a:r>
            <a:r>
              <a:rPr lang="en-GB" dirty="0">
                <a:solidFill>
                  <a:schemeClr val="bg1">
                    <a:lumMod val="85000"/>
                  </a:schemeClr>
                </a:solidFill>
              </a:rPr>
              <a:t>This shall not prevent any technical storage or access for the sole purpose of carrying out the transmission of a communication over an electronic communications network, or as strictly necessary in order for the provider of an information society service explicitly requested by the subscriber or user to provide the service.</a:t>
            </a:r>
            <a:r>
              <a:rPr lang="en-GB" dirty="0"/>
              <a:t>”</a:t>
            </a:r>
            <a:endParaRPr lang="en-DE" dirty="0"/>
          </a:p>
        </p:txBody>
      </p:sp>
    </p:spTree>
    <p:extLst>
      <p:ext uri="{BB962C8B-B14F-4D97-AF65-F5344CB8AC3E}">
        <p14:creationId xmlns:p14="http://schemas.microsoft.com/office/powerpoint/2010/main" val="750724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6445-78D4-5842-8446-CDB2606CE644}"/>
              </a:ext>
            </a:extLst>
          </p:cNvPr>
          <p:cNvSpPr>
            <a:spLocks noGrp="1"/>
          </p:cNvSpPr>
          <p:nvPr>
            <p:ph type="title"/>
          </p:nvPr>
        </p:nvSpPr>
        <p:spPr/>
        <p:txBody>
          <a:bodyPr/>
          <a:lstStyle/>
          <a:p>
            <a:r>
              <a:rPr lang="en-GB" dirty="0" err="1"/>
              <a:t>ePrivacy</a:t>
            </a:r>
            <a:r>
              <a:rPr lang="en-GB" dirty="0"/>
              <a:t> Directive (“the cookie law”)</a:t>
            </a:r>
            <a:endParaRPr lang="en-DE" dirty="0"/>
          </a:p>
        </p:txBody>
      </p:sp>
      <p:sp>
        <p:nvSpPr>
          <p:cNvPr id="3" name="Content Placeholder 2">
            <a:extLst>
              <a:ext uri="{FF2B5EF4-FFF2-40B4-BE49-F238E27FC236}">
                <a16:creationId xmlns:a16="http://schemas.microsoft.com/office/drawing/2014/main" id="{8E28B1D4-3122-A4AC-C893-9BA10CD78802}"/>
              </a:ext>
            </a:extLst>
          </p:cNvPr>
          <p:cNvSpPr>
            <a:spLocks noGrp="1"/>
          </p:cNvSpPr>
          <p:nvPr>
            <p:ph idx="1"/>
          </p:nvPr>
        </p:nvSpPr>
        <p:spPr/>
        <p:txBody>
          <a:bodyPr/>
          <a:lstStyle/>
          <a:p>
            <a:pPr marL="285750" indent="-285750">
              <a:buFont typeface="Arial" panose="020B0604020202020204" pitchFamily="34" charset="0"/>
              <a:buChar char="•"/>
            </a:pPr>
            <a:r>
              <a:rPr lang="en-GB" dirty="0"/>
              <a:t>No legal basis other than consent:</a:t>
            </a:r>
            <a:br>
              <a:rPr lang="en-GB" dirty="0"/>
            </a:br>
            <a:br>
              <a:rPr lang="en-GB" dirty="0"/>
            </a:br>
            <a:r>
              <a:rPr lang="en-GB" dirty="0"/>
              <a:t>“</a:t>
            </a:r>
            <a:r>
              <a:rPr lang="en-GB" dirty="0">
                <a:solidFill>
                  <a:schemeClr val="bg1">
                    <a:lumMod val="85000"/>
                  </a:schemeClr>
                </a:solidFill>
              </a:rPr>
              <a:t>Member States shall ensure that the storing of information, or the gaining of access to</a:t>
            </a:r>
            <a:r>
              <a:rPr lang="en-GB" b="1" dirty="0">
                <a:solidFill>
                  <a:schemeClr val="bg1">
                    <a:lumMod val="85000"/>
                  </a:schemeClr>
                </a:solidFill>
              </a:rPr>
              <a:t> </a:t>
            </a:r>
            <a:r>
              <a:rPr lang="en-GB" dirty="0">
                <a:solidFill>
                  <a:schemeClr val="bg1">
                    <a:lumMod val="85000"/>
                  </a:schemeClr>
                </a:solidFill>
              </a:rPr>
              <a:t>information already stored, in the terminal equipment of a subscriber or user is only allowed on condition that the subscriber or user concerned has given his or her consent, having been provided with clear and comprehensive information […]. </a:t>
            </a:r>
            <a:r>
              <a:rPr lang="en-GB" dirty="0"/>
              <a:t>This shall not prevent any technical storage or access for the </a:t>
            </a:r>
            <a:r>
              <a:rPr lang="en-GB" b="1" dirty="0"/>
              <a:t>sole purpose of carrying out the transmission of a communication</a:t>
            </a:r>
            <a:r>
              <a:rPr lang="en-GB" dirty="0"/>
              <a:t> over an electronic communications network, or as </a:t>
            </a:r>
            <a:r>
              <a:rPr lang="en-GB" b="1" dirty="0"/>
              <a:t>strictly necessary</a:t>
            </a:r>
            <a:r>
              <a:rPr lang="en-GB" dirty="0"/>
              <a:t> in order for the provider of an information society service </a:t>
            </a:r>
            <a:r>
              <a:rPr lang="en-GB" b="1" dirty="0"/>
              <a:t>explicitly requested</a:t>
            </a:r>
            <a:r>
              <a:rPr lang="en-GB" dirty="0"/>
              <a:t> by the subscriber or user to provide the service.”</a:t>
            </a:r>
            <a:endParaRPr lang="en-DE" dirty="0"/>
          </a:p>
        </p:txBody>
      </p:sp>
    </p:spTree>
    <p:extLst>
      <p:ext uri="{BB962C8B-B14F-4D97-AF65-F5344CB8AC3E}">
        <p14:creationId xmlns:p14="http://schemas.microsoft.com/office/powerpoint/2010/main" val="3743015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Consent dialog criteria</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34418" b="26458"/>
          <a:stretch/>
        </p:blipFill>
        <p:spPr bwMode="auto">
          <a:xfrm>
            <a:off x="216000" y="295684"/>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a:t>Glenn Carstens-Peters </a:t>
            </a:r>
            <a:r>
              <a:rPr lang="de-DE" sz="900" dirty="0"/>
              <a:t>(Unsplash license)</a:t>
            </a:r>
            <a:endParaRPr dirty="0"/>
          </a:p>
        </p:txBody>
      </p:sp>
    </p:spTree>
    <p:extLst>
      <p:ext uri="{BB962C8B-B14F-4D97-AF65-F5344CB8AC3E}">
        <p14:creationId xmlns:p14="http://schemas.microsoft.com/office/powerpoint/2010/main" val="2410598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Clear affirmative action</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198" y="792538"/>
            <a:ext cx="1923454" cy="3419473"/>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2538"/>
            <a:ext cx="1922493" cy="3419473"/>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PDF Extra - Scan, Edit &amp; Sign</a:t>
            </a:r>
            <a:r>
              <a:rPr lang="en-GB" sz="800" dirty="0"/>
              <a:t> (Android)</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Blossom - Plant Care Guide</a:t>
            </a:r>
            <a:r>
              <a:rPr lang="en-GB" sz="800" dirty="0"/>
              <a:t> (iOS)</a:t>
            </a:r>
          </a:p>
        </p:txBody>
      </p:sp>
    </p:spTree>
    <p:extLst>
      <p:ext uri="{BB962C8B-B14F-4D97-AF65-F5344CB8AC3E}">
        <p14:creationId xmlns:p14="http://schemas.microsoft.com/office/powerpoint/2010/main" val="3968952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Refusing is as easy as accepting</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2537"/>
            <a:ext cx="1922493" cy="341947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3392"/>
            <a:ext cx="1922493"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LootBoy - Grab your loot!</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Video Downloader &amp; Video Saver</a:t>
            </a:r>
            <a:r>
              <a:rPr lang="en-GB" sz="800" dirty="0"/>
              <a:t> (Android)</a:t>
            </a:r>
          </a:p>
        </p:txBody>
      </p:sp>
    </p:spTree>
    <p:extLst>
      <p:ext uri="{BB962C8B-B14F-4D97-AF65-F5344CB8AC3E}">
        <p14:creationId xmlns:p14="http://schemas.microsoft.com/office/powerpoint/2010/main" val="370135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Unambiguous button labels</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2538"/>
            <a:ext cx="1922493" cy="3419473"/>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3392"/>
            <a:ext cx="1922492"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The Guardian: Breaking News</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DocMorris</a:t>
            </a:r>
            <a:r>
              <a:rPr lang="en-GB" sz="800" dirty="0"/>
              <a:t> (Android)</a:t>
            </a:r>
          </a:p>
        </p:txBody>
      </p:sp>
    </p:spTree>
    <p:extLst>
      <p:ext uri="{BB962C8B-B14F-4D97-AF65-F5344CB8AC3E}">
        <p14:creationId xmlns:p14="http://schemas.microsoft.com/office/powerpoint/2010/main" val="12826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“Accept” button not highlighted by size</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3392"/>
            <a:ext cx="1922493" cy="341776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696" y="793392"/>
            <a:ext cx="1921532"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medpex: Online </a:t>
            </a:r>
            <a:r>
              <a:rPr lang="en-GB" sz="800" dirty="0" err="1">
                <a:hlinkClick r:id="rId4"/>
              </a:rPr>
              <a:t>Apotheke</a:t>
            </a:r>
            <a:r>
              <a:rPr lang="en-GB" sz="800" dirty="0"/>
              <a:t> (Android)</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Running Walking Tracker Goals</a:t>
            </a:r>
            <a:r>
              <a:rPr lang="en-GB" sz="800" dirty="0"/>
              <a:t> (iOS)</a:t>
            </a:r>
          </a:p>
        </p:txBody>
      </p:sp>
    </p:spTree>
    <p:extLst>
      <p:ext uri="{BB962C8B-B14F-4D97-AF65-F5344CB8AC3E}">
        <p14:creationId xmlns:p14="http://schemas.microsoft.com/office/powerpoint/2010/main" val="43443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“Accept” button not highlighted by colour</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7158" y="793392"/>
            <a:ext cx="1921532" cy="341776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696" y="794246"/>
            <a:ext cx="1921532" cy="3416056"/>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AliExpress Shopping App</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Pluto TV - Live TV and Movies</a:t>
            </a:r>
            <a:r>
              <a:rPr lang="en-GB" sz="800" dirty="0"/>
              <a:t> (Android)</a:t>
            </a:r>
          </a:p>
        </p:txBody>
      </p:sp>
    </p:spTree>
    <p:extLst>
      <p:ext uri="{BB962C8B-B14F-4D97-AF65-F5344CB8AC3E}">
        <p14:creationId xmlns:p14="http://schemas.microsoft.com/office/powerpoint/2010/main" val="29596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7F09C6-2835-4C67-8687-2B4B3B2F1B0C}"/>
              </a:ext>
            </a:extLst>
          </p:cNvPr>
          <p:cNvSpPr txBox="1"/>
          <p:nvPr/>
        </p:nvSpPr>
        <p:spPr>
          <a:xfrm>
            <a:off x="3092605" y="4313530"/>
            <a:ext cx="5448866" cy="215444"/>
          </a:xfrm>
          <a:prstGeom prst="rect">
            <a:avLst/>
          </a:prstGeom>
          <a:noFill/>
        </p:spPr>
        <p:txBody>
          <a:bodyPr wrap="square" rtlCol="0">
            <a:spAutoFit/>
          </a:bodyPr>
          <a:lstStyle/>
          <a:p>
            <a:pPr algn="r"/>
            <a:r>
              <a:rPr lang="en-GB" sz="800" dirty="0">
                <a:hlinkClick r:id="rId4"/>
              </a:rPr>
              <a:t>https://techcrunch.com</a:t>
            </a:r>
            <a:endParaRPr lang="en-GB" sz="800" dirty="0"/>
          </a:p>
        </p:txBody>
      </p:sp>
      <p:pic>
        <p:nvPicPr>
          <p:cNvPr id="17" name="2022-05-18 23-11-13">
            <a:hlinkClick r:id="" action="ppaction://media"/>
            <a:extLst>
              <a:ext uri="{FF2B5EF4-FFF2-40B4-BE49-F238E27FC236}">
                <a16:creationId xmlns:a16="http://schemas.microsoft.com/office/drawing/2014/main" id="{FE39C97B-BD18-DC59-AED9-46A0A31B43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37737" y="224749"/>
            <a:ext cx="7268527" cy="4088781"/>
          </a:xfrm>
        </p:spPr>
      </p:pic>
      <p:sp>
        <p:nvSpPr>
          <p:cNvPr id="18" name="Rectangle 17">
            <a:extLst>
              <a:ext uri="{FF2B5EF4-FFF2-40B4-BE49-F238E27FC236}">
                <a16:creationId xmlns:a16="http://schemas.microsoft.com/office/drawing/2014/main" id="{59C4AAFF-549E-F67D-27AF-79434A0785FF}"/>
              </a:ext>
            </a:extLst>
          </p:cNvPr>
          <p:cNvSpPr/>
          <p:nvPr/>
        </p:nvSpPr>
        <p:spPr bwMode="auto">
          <a:xfrm>
            <a:off x="647700" y="182880"/>
            <a:ext cx="7642860" cy="8382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DE"/>
          </a:p>
        </p:txBody>
      </p:sp>
      <p:sp>
        <p:nvSpPr>
          <p:cNvPr id="19" name="TextBox 18">
            <a:extLst>
              <a:ext uri="{FF2B5EF4-FFF2-40B4-BE49-F238E27FC236}">
                <a16:creationId xmlns:a16="http://schemas.microsoft.com/office/drawing/2014/main" id="{3AAEA2F7-1B09-D7C7-374F-FF93996DEA76}"/>
              </a:ext>
            </a:extLst>
          </p:cNvPr>
          <p:cNvSpPr txBox="1"/>
          <p:nvPr/>
        </p:nvSpPr>
        <p:spPr>
          <a:xfrm>
            <a:off x="7611228" y="275674"/>
            <a:ext cx="595035" cy="369332"/>
          </a:xfrm>
          <a:prstGeom prst="rect">
            <a:avLst/>
          </a:prstGeom>
          <a:noFill/>
        </p:spPr>
        <p:txBody>
          <a:bodyPr wrap="none" rtlCol="0">
            <a:spAutoFit/>
          </a:bodyPr>
          <a:lstStyle/>
          <a:p>
            <a:r>
              <a:rPr lang="en-GB" b="1" dirty="0">
                <a:ln w="12700">
                  <a:noFill/>
                </a:ln>
                <a:solidFill>
                  <a:srgbClr val="BD1E3B"/>
                </a:solidFill>
                <a:effectLst>
                  <a:glow rad="165100">
                    <a:schemeClr val="bg1">
                      <a:alpha val="66000"/>
                    </a:schemeClr>
                  </a:glow>
                </a:effectLst>
              </a:rPr>
              <a:t>[4x]</a:t>
            </a:r>
            <a:endParaRPr lang="en-DE" b="1" dirty="0">
              <a:ln w="12700">
                <a:noFill/>
              </a:ln>
              <a:solidFill>
                <a:srgbClr val="BD1E3B"/>
              </a:solidFill>
              <a:effectLst>
                <a:glow rad="165100">
                  <a:schemeClr val="bg1">
                    <a:alpha val="66000"/>
                  </a:schemeClr>
                </a:glow>
              </a:effectLst>
            </a:endParaRPr>
          </a:p>
        </p:txBody>
      </p:sp>
    </p:spTree>
    <p:extLst>
      <p:ext uri="{BB962C8B-B14F-4D97-AF65-F5344CB8AC3E}">
        <p14:creationId xmlns:p14="http://schemas.microsoft.com/office/powerpoint/2010/main" val="135597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1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Consent not mandatory</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rcRect/>
          <a:stretch/>
        </p:blipFill>
        <p:spPr>
          <a:xfrm>
            <a:off x="1487158" y="793392"/>
            <a:ext cx="1921532" cy="3417764"/>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5"/>
              </a:rPr>
              <a:t>Reolink</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6"/>
              </a:rPr>
              <a:t>FilmoraGo Video Editor &amp; Maker</a:t>
            </a:r>
            <a:r>
              <a:rPr lang="en-GB" sz="800" dirty="0"/>
              <a:t> (Android)</a:t>
            </a:r>
          </a:p>
        </p:txBody>
      </p:sp>
      <p:pic>
        <p:nvPicPr>
          <p:cNvPr id="2" name="rej-stop-2">
            <a:hlinkClick r:id="" action="ppaction://media"/>
            <a:extLst>
              <a:ext uri="{FF2B5EF4-FFF2-40B4-BE49-F238E27FC236}">
                <a16:creationId xmlns:a16="http://schemas.microsoft.com/office/drawing/2014/main" id="{82F01B70-E2DD-BCC5-B978-AEB2A1274D3E}"/>
              </a:ext>
            </a:extLst>
          </p:cNvPr>
          <p:cNvPicPr>
            <a:picLocks noChangeAspect="1"/>
          </p:cNvPicPr>
          <p:nvPr>
            <a:videoFile r:link="rId1"/>
            <p:extLst>
              <p:ext uri="{DAA4B4D4-6D71-4841-9C94-3DE7FCFB9230}">
                <p14:media xmlns:p14="http://schemas.microsoft.com/office/powerpoint/2010/main" r:embed="rId2">
                  <p14:trim st="1300" end="262"/>
                </p14:media>
              </p:ext>
            </p:extLst>
          </p:nvPr>
        </p:nvPicPr>
        <p:blipFill rotWithShape="1">
          <a:blip r:embed="rId7"/>
          <a:srcRect b="5833"/>
          <a:stretch>
            <a:fillRect/>
          </a:stretch>
        </p:blipFill>
        <p:spPr>
          <a:xfrm>
            <a:off x="6103651" y="795100"/>
            <a:ext cx="1718647" cy="3416056"/>
          </a:xfrm>
          <a:prstGeom prst="rect">
            <a:avLst/>
          </a:prstGeom>
        </p:spPr>
      </p:pic>
    </p:spTree>
    <p:extLst>
      <p:ext uri="{BB962C8B-B14F-4D97-AF65-F5344CB8AC3E}">
        <p14:creationId xmlns:p14="http://schemas.microsoft.com/office/powerpoint/2010/main" val="283487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b="41459"/>
          <a:stretch/>
        </p:blipFill>
        <p:spPr>
          <a:xfrm>
            <a:off x="1920875" y="529623"/>
            <a:ext cx="5302250" cy="401637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M. </a:t>
            </a:r>
            <a:r>
              <a:rPr lang="en-GB" sz="800" dirty="0" err="1"/>
              <a:t>Nouwens</a:t>
            </a:r>
            <a:r>
              <a:rPr lang="en-GB" sz="800" dirty="0"/>
              <a:t>, I. </a:t>
            </a:r>
            <a:r>
              <a:rPr lang="en-GB" sz="800" dirty="0" err="1"/>
              <a:t>Liccardi</a:t>
            </a:r>
            <a:r>
              <a:rPr lang="en-GB" sz="800" dirty="0"/>
              <a:t>, M. Veale, D. Karger, and L. </a:t>
            </a:r>
            <a:r>
              <a:rPr lang="en-GB" sz="800" dirty="0" err="1"/>
              <a:t>Kagal</a:t>
            </a:r>
            <a:r>
              <a:rPr lang="en-GB" sz="800" dirty="0"/>
              <a:t>, “</a:t>
            </a:r>
            <a:r>
              <a:rPr lang="en-GB" sz="800" dirty="0">
                <a:hlinkClick r:id="rId3"/>
              </a:rPr>
              <a:t>Dark Patterns after the GDPR:</a:t>
            </a:r>
          </a:p>
          <a:p>
            <a:pPr algn="r"/>
            <a:r>
              <a:rPr lang="en-GB" sz="800" dirty="0">
                <a:hlinkClick r:id="rId3"/>
              </a:rPr>
              <a:t>Scraping Consent Pop-ups and Demonstrating their Influence</a:t>
            </a:r>
            <a:r>
              <a:rPr lang="en-GB" sz="800" dirty="0"/>
              <a:t>,” 10.1145/3313831.3376321.</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358610" y="3296759"/>
            <a:ext cx="2169559" cy="13967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644220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t="4684" b="28097"/>
          <a:stretch/>
        </p:blipFill>
        <p:spPr>
          <a:xfrm>
            <a:off x="2319659" y="612406"/>
            <a:ext cx="4504682" cy="3918688"/>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2247" y="255684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C. Matte, N. </a:t>
            </a:r>
            <a:r>
              <a:rPr lang="en-GB" sz="800" dirty="0" err="1"/>
              <a:t>Bielova</a:t>
            </a:r>
            <a:r>
              <a:rPr lang="en-GB" sz="800" dirty="0"/>
              <a:t>, and C. Santos, “</a:t>
            </a:r>
            <a:r>
              <a:rPr lang="en-GB" sz="800" dirty="0">
                <a:hlinkClick r:id="rId3"/>
              </a:rPr>
              <a:t>Do Cookie Banners Respect my Choice? : Measuring Legal Compliance</a:t>
            </a:r>
          </a:p>
          <a:p>
            <a:pPr algn="r"/>
            <a:r>
              <a:rPr lang="en-GB" sz="800" dirty="0">
                <a:hlinkClick r:id="rId3"/>
              </a:rPr>
              <a:t>of Banners from IAB Europe’s Transparency and Consent Framework</a:t>
            </a:r>
            <a:r>
              <a:rPr lang="en-GB" sz="800" dirty="0"/>
              <a:t>,” 10.1109/SP40000.2020.00076.</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805365" y="3381996"/>
            <a:ext cx="1164469" cy="112053"/>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10569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365" r="6070" b="11205"/>
          <a:stretch/>
        </p:blipFill>
        <p:spPr>
          <a:xfrm>
            <a:off x="1390185" y="764441"/>
            <a:ext cx="6244684" cy="376295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https://noyb.eu/en/noyb-aims-end-cookie-banner-terror-and-issues-more-500-gdpr-complaints</a:t>
            </a:r>
            <a:endParaRPr lang="en-GB" sz="800" dirty="0"/>
          </a:p>
        </p:txBody>
      </p:sp>
      <p:sp>
        <p:nvSpPr>
          <p:cNvPr id="6" name="Rectangle 5">
            <a:extLst>
              <a:ext uri="{FF2B5EF4-FFF2-40B4-BE49-F238E27FC236}">
                <a16:creationId xmlns:a16="http://schemas.microsoft.com/office/drawing/2014/main" id="{C2CA208F-9044-4EE0-8A3C-06AD58C49EE8}"/>
              </a:ext>
            </a:extLst>
          </p:cNvPr>
          <p:cNvSpPr/>
          <p:nvPr/>
        </p:nvSpPr>
        <p:spPr bwMode="auto">
          <a:xfrm>
            <a:off x="4309868" y="3503618"/>
            <a:ext cx="1035283" cy="1168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634925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Method</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47028" b="13918"/>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err="1"/>
              <a:t>Eirik</a:t>
            </a:r>
            <a:r>
              <a:rPr lang="en-GB" sz="900" dirty="0"/>
              <a:t> Solheim </a:t>
            </a:r>
            <a:r>
              <a:rPr lang="de-DE" sz="900" dirty="0"/>
              <a:t>(Unsplash license)</a:t>
            </a:r>
            <a:endParaRPr dirty="0"/>
          </a:p>
        </p:txBody>
      </p:sp>
    </p:spTree>
    <p:extLst>
      <p:ext uri="{BB962C8B-B14F-4D97-AF65-F5344CB8AC3E}">
        <p14:creationId xmlns:p14="http://schemas.microsoft.com/office/powerpoint/2010/main" val="63590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So, how can we find dialogs?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88375" y="756308"/>
            <a:ext cx="6767251" cy="3366001"/>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6" name="Rectangle 5">
            <a:extLst>
              <a:ext uri="{FF2B5EF4-FFF2-40B4-BE49-F238E27FC236}">
                <a16:creationId xmlns:a16="http://schemas.microsoft.com/office/drawing/2014/main" id="{C2CA208F-9044-4EE0-8A3C-06AD58C49EE8}"/>
              </a:ext>
            </a:extLst>
          </p:cNvPr>
          <p:cNvSpPr/>
          <p:nvPr/>
        </p:nvSpPr>
        <p:spPr bwMode="auto">
          <a:xfrm>
            <a:off x="2711527" y="3310331"/>
            <a:ext cx="1035283" cy="1168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TextBox 6">
            <a:extLst>
              <a:ext uri="{FF2B5EF4-FFF2-40B4-BE49-F238E27FC236}">
                <a16:creationId xmlns:a16="http://schemas.microsoft.com/office/drawing/2014/main" id="{68F87E03-B0DB-1C1A-CBA6-9D5FEE16BF79}"/>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https://iabeurope.eu/transparency-consent-framework/</a:t>
            </a:r>
            <a:endParaRPr lang="en-GB" sz="800" dirty="0"/>
          </a:p>
        </p:txBody>
      </p:sp>
    </p:spTree>
    <p:extLst>
      <p:ext uri="{BB962C8B-B14F-4D97-AF65-F5344CB8AC3E}">
        <p14:creationId xmlns:p14="http://schemas.microsoft.com/office/powerpoint/2010/main" val="364649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t="18" b="18"/>
          <a:stretch/>
        </p:blipFill>
        <p:spPr>
          <a:xfrm>
            <a:off x="1111403" y="757007"/>
            <a:ext cx="6921194" cy="3438000"/>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https://www.iccl.ie/news/gdpr-enforcer-rules-that-iab-europes-consent-popups-are-unlawful/</a:t>
            </a:r>
            <a:endParaRPr lang="en-GB" sz="800" dirty="0"/>
          </a:p>
        </p:txBody>
      </p:sp>
    </p:spTree>
    <p:extLst>
      <p:ext uri="{BB962C8B-B14F-4D97-AF65-F5344CB8AC3E}">
        <p14:creationId xmlns:p14="http://schemas.microsoft.com/office/powerpoint/2010/main" val="1303605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0" y="596235"/>
            <a:ext cx="6923461" cy="3826772"/>
          </a:xfrm>
        </p:spPr>
      </p:pic>
      <p:sp>
        <p:nvSpPr>
          <p:cNvPr id="5" name="Rectangle 4">
            <a:extLst>
              <a:ext uri="{FF2B5EF4-FFF2-40B4-BE49-F238E27FC236}">
                <a16:creationId xmlns:a16="http://schemas.microsoft.com/office/drawing/2014/main" id="{EE89B6F8-3FE9-9B09-6242-695F1B790F60}"/>
              </a:ext>
            </a:extLst>
          </p:cNvPr>
          <p:cNvSpPr/>
          <p:nvPr/>
        </p:nvSpPr>
        <p:spPr bwMode="auto">
          <a:xfrm>
            <a:off x="1309447" y="2540711"/>
            <a:ext cx="150233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C57B4639-5BF3-47E3-C865-50EFE100439D}"/>
              </a:ext>
            </a:extLst>
          </p:cNvPr>
          <p:cNvSpPr/>
          <p:nvPr/>
        </p:nvSpPr>
        <p:spPr bwMode="auto">
          <a:xfrm>
            <a:off x="1404697" y="2749626"/>
            <a:ext cx="30345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758D87DF-23C4-AD22-9B34-AC28D3811D89}"/>
              </a:ext>
            </a:extLst>
          </p:cNvPr>
          <p:cNvSpPr/>
          <p:nvPr/>
        </p:nvSpPr>
        <p:spPr bwMode="auto">
          <a:xfrm>
            <a:off x="1407872" y="2927426"/>
            <a:ext cx="74160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71D23E09-E6EE-2A76-645D-C06B08AA085E}"/>
              </a:ext>
            </a:extLst>
          </p:cNvPr>
          <p:cNvSpPr/>
          <p:nvPr/>
        </p:nvSpPr>
        <p:spPr bwMode="auto">
          <a:xfrm>
            <a:off x="1404696" y="3349701"/>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75D5BF9C-A61D-0A45-5666-09B3CB847997}"/>
              </a:ext>
            </a:extLst>
          </p:cNvPr>
          <p:cNvSpPr/>
          <p:nvPr/>
        </p:nvSpPr>
        <p:spPr bwMode="auto">
          <a:xfrm>
            <a:off x="1404697" y="3281592"/>
            <a:ext cx="51935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118B74F1-040B-2DC0-691D-C0B06DFE629D}"/>
              </a:ext>
            </a:extLst>
          </p:cNvPr>
          <p:cNvSpPr/>
          <p:nvPr/>
        </p:nvSpPr>
        <p:spPr bwMode="auto">
          <a:xfrm>
            <a:off x="1404696" y="3881667"/>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Callout: Line 2">
            <a:extLst>
              <a:ext uri="{FF2B5EF4-FFF2-40B4-BE49-F238E27FC236}">
                <a16:creationId xmlns:a16="http://schemas.microsoft.com/office/drawing/2014/main" id="{04F1F67D-5889-E949-C7EE-8C38632ED452}"/>
              </a:ext>
            </a:extLst>
          </p:cNvPr>
          <p:cNvSpPr/>
          <p:nvPr/>
        </p:nvSpPr>
        <p:spPr bwMode="auto">
          <a:xfrm>
            <a:off x="2057564" y="2578405"/>
            <a:ext cx="741603" cy="203568"/>
          </a:xfrm>
          <a:prstGeom prst="borderCallout1">
            <a:avLst>
              <a:gd name="adj1" fmla="val 82697"/>
              <a:gd name="adj2" fmla="val -5335"/>
              <a:gd name="adj3" fmla="val 107821"/>
              <a:gd name="adj4" fmla="val -42186"/>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sz="1050" dirty="0" err="1"/>
              <a:t>OneTrust</a:t>
            </a:r>
            <a:endParaRPr lang="en-DE" sz="1050" dirty="0"/>
          </a:p>
        </p:txBody>
      </p:sp>
    </p:spTree>
    <p:extLst>
      <p:ext uri="{BB962C8B-B14F-4D97-AF65-F5344CB8AC3E}">
        <p14:creationId xmlns:p14="http://schemas.microsoft.com/office/powerpoint/2010/main" val="83914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9" grpId="0" animBg="1"/>
      <p:bldP spid="9" grpId="1" animBg="1"/>
      <p:bldP spid="10" grpId="0" animBg="1"/>
      <p:bldP spid="11" grpId="0" animBg="1"/>
      <p:bldP spid="11" grpId="1" animBg="1"/>
      <p:bldP spid="12" grpId="0" animBg="1"/>
      <p:bldP spid="3" grpId="0" animBg="1"/>
      <p:bldP spid="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1" y="596235"/>
            <a:ext cx="6923459" cy="3826772"/>
          </a:xfrm>
        </p:spPr>
      </p:pic>
      <p:sp>
        <p:nvSpPr>
          <p:cNvPr id="5" name="Rectangle 4">
            <a:extLst>
              <a:ext uri="{FF2B5EF4-FFF2-40B4-BE49-F238E27FC236}">
                <a16:creationId xmlns:a16="http://schemas.microsoft.com/office/drawing/2014/main" id="{C52D78BE-5936-2E16-1A66-F34A17D82012}"/>
              </a:ext>
            </a:extLst>
          </p:cNvPr>
          <p:cNvSpPr/>
          <p:nvPr/>
        </p:nvSpPr>
        <p:spPr bwMode="auto">
          <a:xfrm>
            <a:off x="1404696" y="3410026"/>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4D07231C-BEC7-388B-F68D-D2BDBB3BE6A6}"/>
              </a:ext>
            </a:extLst>
          </p:cNvPr>
          <p:cNvSpPr/>
          <p:nvPr/>
        </p:nvSpPr>
        <p:spPr bwMode="auto">
          <a:xfrm>
            <a:off x="1404696" y="3941992"/>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25646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B1B4-FB52-B752-17CF-32D01EA97536}"/>
              </a:ext>
            </a:extLst>
          </p:cNvPr>
          <p:cNvSpPr>
            <a:spLocks noGrp="1"/>
          </p:cNvSpPr>
          <p:nvPr>
            <p:ph type="title"/>
          </p:nvPr>
        </p:nvSpPr>
        <p:spPr/>
        <p:txBody>
          <a:bodyPr/>
          <a:lstStyle/>
          <a:p>
            <a:r>
              <a:rPr lang="en-GB" dirty="0"/>
              <a:t>Is that viable?</a:t>
            </a:r>
            <a:endParaRPr lang="en-DE" dirty="0"/>
          </a:p>
        </p:txBody>
      </p:sp>
      <p:sp>
        <p:nvSpPr>
          <p:cNvPr id="3" name="Content Placeholder 2">
            <a:extLst>
              <a:ext uri="{FF2B5EF4-FFF2-40B4-BE49-F238E27FC236}">
                <a16:creationId xmlns:a16="http://schemas.microsoft.com/office/drawing/2014/main" id="{4B436B5C-69E6-002F-CBBD-A8E9BB669BB8}"/>
              </a:ext>
            </a:extLst>
          </p:cNvPr>
          <p:cNvSpPr>
            <a:spLocks noGrp="1"/>
          </p:cNvSpPr>
          <p:nvPr>
            <p:ph idx="1"/>
          </p:nvPr>
        </p:nvSpPr>
        <p:spPr/>
        <p:txBody>
          <a:bodyPr/>
          <a:lstStyle/>
          <a:p>
            <a:pPr marL="285750" indent="-285750">
              <a:buFont typeface="Arial" panose="020B0604020202020204" pitchFamily="34" charset="0"/>
              <a:buChar char="•"/>
            </a:pPr>
            <a:r>
              <a:rPr lang="en-GB" dirty="0"/>
              <a:t>Quick experiment on 823 Android apps:</a:t>
            </a:r>
          </a:p>
          <a:p>
            <a:pPr marL="476250" lvl="1" indent="-285750">
              <a:buFont typeface="Arial" panose="020B0604020202020204" pitchFamily="34" charset="0"/>
              <a:buChar char="•"/>
            </a:pPr>
            <a:r>
              <a:rPr lang="en-GB" dirty="0"/>
              <a:t>21.99 % showed consent element on screen</a:t>
            </a:r>
          </a:p>
          <a:p>
            <a:pPr marL="476250" lvl="1" indent="-285750">
              <a:buFont typeface="Arial" panose="020B0604020202020204" pitchFamily="34" charset="0"/>
              <a:buChar char="•"/>
            </a:pPr>
            <a:r>
              <a:rPr lang="en-GB" dirty="0"/>
              <a:t>2.55 % set TCF preferences</a:t>
            </a:r>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r>
              <a:rPr lang="en-GB" dirty="0"/>
              <a:t>=&gt; not viable</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What about CMP-specific adapters?</a:t>
            </a:r>
          </a:p>
          <a:p>
            <a:pPr marL="476250" lvl="1" indent="-285750">
              <a:buFont typeface="Arial" panose="020B0604020202020204" pitchFamily="34" charset="0"/>
              <a:buChar char="•"/>
            </a:pPr>
            <a:r>
              <a:rPr lang="en-GB" dirty="0"/>
              <a:t>Quick experiment on use of known CMPs: 2.8 % on iOS, 7.15 % on Android (over approximation)</a:t>
            </a:r>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r>
              <a:rPr lang="en-GB" dirty="0"/>
              <a:t>=&gt; not viable, either</a:t>
            </a:r>
            <a:endParaRPr lang="en-DE" dirty="0"/>
          </a:p>
        </p:txBody>
      </p:sp>
    </p:spTree>
    <p:extLst>
      <p:ext uri="{BB962C8B-B14F-4D97-AF65-F5344CB8AC3E}">
        <p14:creationId xmlns:p14="http://schemas.microsoft.com/office/powerpoint/2010/main" val="27033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More than just annoying</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t="7070" b="38427"/>
          <a:stretch/>
        </p:blipFill>
        <p:spPr>
          <a:xfrm>
            <a:off x="1920875" y="693420"/>
            <a:ext cx="5302250" cy="3852578"/>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956560"/>
            <a:ext cx="7015619" cy="158943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D. </a:t>
            </a:r>
            <a:r>
              <a:rPr lang="en-GB" sz="800" dirty="0" err="1"/>
              <a:t>Machuletz</a:t>
            </a:r>
            <a:r>
              <a:rPr lang="en-GB" sz="800" dirty="0"/>
              <a:t> and R. </a:t>
            </a:r>
            <a:r>
              <a:rPr lang="en-GB" sz="800" dirty="0" err="1"/>
              <a:t>Böhme</a:t>
            </a:r>
            <a:r>
              <a:rPr lang="en-GB" sz="800" dirty="0"/>
              <a:t>, “</a:t>
            </a:r>
            <a:r>
              <a:rPr lang="en-GB" sz="800" dirty="0">
                <a:hlinkClick r:id="rId3"/>
              </a:rPr>
              <a:t>Multiple Purposes, Multiple Problems:</a:t>
            </a:r>
            <a:br>
              <a:rPr lang="en-GB" sz="800" dirty="0">
                <a:hlinkClick r:id="rId3"/>
              </a:rPr>
            </a:br>
            <a:r>
              <a:rPr lang="en-GB" sz="800" dirty="0">
                <a:hlinkClick r:id="rId3"/>
              </a:rPr>
              <a:t>A User Study of Consent Dialogs after GDPR</a:t>
            </a:r>
            <a:r>
              <a:rPr lang="en-GB" sz="800" dirty="0"/>
              <a:t>,” 10.2478/popets-2020-0037.</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328130" y="3190079"/>
            <a:ext cx="2169559" cy="61230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48907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C6DE-7B0F-A002-F3A6-1EDE950A276F}"/>
              </a:ext>
            </a:extLst>
          </p:cNvPr>
          <p:cNvSpPr>
            <a:spLocks noGrp="1"/>
          </p:cNvSpPr>
          <p:nvPr>
            <p:ph type="title"/>
          </p:nvPr>
        </p:nvSpPr>
        <p:spPr/>
        <p:txBody>
          <a:bodyPr/>
          <a:lstStyle/>
          <a:p>
            <a:r>
              <a:rPr lang="en-GB" dirty="0"/>
              <a:t>So, what now?</a:t>
            </a:r>
            <a:endParaRPr lang="en-DE" dirty="0"/>
          </a:p>
        </p:txBody>
      </p:sp>
      <p:sp>
        <p:nvSpPr>
          <p:cNvPr id="3" name="Content Placeholder 2">
            <a:extLst>
              <a:ext uri="{FF2B5EF4-FFF2-40B4-BE49-F238E27FC236}">
                <a16:creationId xmlns:a16="http://schemas.microsoft.com/office/drawing/2014/main" id="{AB322006-C61F-3C93-E4DC-644A24DFF338}"/>
              </a:ext>
            </a:extLst>
          </p:cNvPr>
          <p:cNvSpPr>
            <a:spLocks noGrp="1"/>
          </p:cNvSpPr>
          <p:nvPr>
            <p:ph idx="1"/>
          </p:nvPr>
        </p:nvSpPr>
        <p:spPr/>
        <p:txBody>
          <a:bodyPr/>
          <a:lstStyle/>
          <a:p>
            <a:pPr marL="285750" indent="-285750">
              <a:buFont typeface="Arial" panose="020B0604020202020204" pitchFamily="34" charset="0"/>
              <a:buChar char="•"/>
            </a:pPr>
            <a:r>
              <a:rPr lang="en-GB" dirty="0"/>
              <a:t>We have to do text-based matching on common elements in consent dialogs.</a:t>
            </a:r>
          </a:p>
          <a:p>
            <a:pPr marL="285750" indent="-285750">
              <a:buFont typeface="Arial" panose="020B0604020202020204" pitchFamily="34" charset="0"/>
              <a:buChar char="•"/>
            </a:pPr>
            <a:r>
              <a:rPr lang="en-GB" dirty="0"/>
              <a:t>For that, we distinguish between:</a:t>
            </a:r>
          </a:p>
          <a:p>
            <a:pPr marL="476250" lvl="1" indent="-285750">
              <a:buFont typeface="Arial" panose="020B0604020202020204" pitchFamily="34" charset="0"/>
              <a:buChar char="•"/>
            </a:pPr>
            <a:r>
              <a:rPr lang="en-GB" b="1" dirty="0"/>
              <a:t>link</a:t>
            </a:r>
            <a:r>
              <a:rPr lang="en-GB" dirty="0"/>
              <a:t>: App only links to privacy policy, e.g. in menu or footer.</a:t>
            </a:r>
            <a:endParaRPr lang="en-GB" b="1" dirty="0"/>
          </a:p>
          <a:p>
            <a:pPr marL="476250" lvl="1" indent="-285750">
              <a:buFont typeface="Arial" panose="020B0604020202020204" pitchFamily="34" charset="0"/>
              <a:buChar char="•"/>
            </a:pPr>
            <a:r>
              <a:rPr lang="en-GB" b="1" dirty="0"/>
              <a:t>notice</a:t>
            </a:r>
            <a:r>
              <a:rPr lang="en-GB" dirty="0"/>
              <a:t>: App informs user of processing but gives no choice.</a:t>
            </a:r>
          </a:p>
          <a:p>
            <a:pPr marL="476250" lvl="1" indent="-285750">
              <a:buFont typeface="Arial" panose="020B0604020202020204" pitchFamily="34" charset="0"/>
              <a:buChar char="•"/>
            </a:pPr>
            <a:r>
              <a:rPr lang="en-GB" b="1" dirty="0"/>
              <a:t>dialog</a:t>
            </a:r>
            <a:r>
              <a:rPr lang="en-GB" dirty="0"/>
              <a:t>: App informs user of processing and solicits active consent.</a:t>
            </a:r>
          </a:p>
          <a:p>
            <a:pPr marL="476250" lvl="1"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We use regexes that match common phrases, e.g.:</a:t>
            </a:r>
            <a:br>
              <a:rPr lang="en-GB" dirty="0"/>
            </a:br>
            <a:br>
              <a:rPr lang="en-GB" dirty="0"/>
            </a:br>
            <a:r>
              <a:rPr lang="en-GB" dirty="0">
                <a:solidFill>
                  <a:srgbClr val="BB6688"/>
                </a:solidFill>
                <a:latin typeface="Courier"/>
              </a:rPr>
              <a:t>/have read</a:t>
            </a:r>
            <a:r>
              <a:rPr lang="en-GB" dirty="0">
                <a:solidFill>
                  <a:srgbClr val="4070A0"/>
                </a:solidFill>
                <a:latin typeface="Courier"/>
              </a:rPr>
              <a:t>(</a:t>
            </a:r>
            <a:r>
              <a:rPr lang="en-GB" dirty="0">
                <a:solidFill>
                  <a:srgbClr val="BB6688"/>
                </a:solidFill>
                <a:latin typeface="Courier"/>
              </a:rPr>
              <a:t> and understood</a:t>
            </a:r>
            <a:r>
              <a:rPr lang="en-GB" dirty="0">
                <a:solidFill>
                  <a:srgbClr val="4070A0"/>
                </a:solidFill>
                <a:latin typeface="Courier"/>
              </a:rPr>
              <a:t>)?</a:t>
            </a:r>
            <a:r>
              <a:rPr lang="en-GB" dirty="0">
                <a:solidFill>
                  <a:srgbClr val="BB6688"/>
                </a:solidFill>
                <a:latin typeface="Courier"/>
              </a:rPr>
              <a:t> </a:t>
            </a:r>
            <a:r>
              <a:rPr lang="en-GB" dirty="0">
                <a:solidFill>
                  <a:srgbClr val="4070A0"/>
                </a:solidFill>
                <a:latin typeface="Courier"/>
              </a:rPr>
              <a:t>[^.]{3,35} (</a:t>
            </a:r>
            <a:r>
              <a:rPr lang="en-GB" dirty="0" err="1">
                <a:solidFill>
                  <a:srgbClr val="BB6688"/>
                </a:solidFill>
                <a:latin typeface="Courier"/>
              </a:rPr>
              <a:t>privacy</a:t>
            </a:r>
            <a:r>
              <a:rPr lang="en-GB" dirty="0" err="1">
                <a:solidFill>
                  <a:srgbClr val="4070A0"/>
                </a:solidFill>
                <a:latin typeface="Courier"/>
              </a:rPr>
              <a:t>|</a:t>
            </a:r>
            <a:r>
              <a:rPr lang="en-GB" dirty="0" err="1">
                <a:solidFill>
                  <a:srgbClr val="BB6688"/>
                </a:solidFill>
                <a:latin typeface="Courier"/>
              </a:rPr>
              <a:t>cookie</a:t>
            </a:r>
            <a:r>
              <a:rPr lang="en-GB" dirty="0" err="1">
                <a:solidFill>
                  <a:srgbClr val="4070A0"/>
                </a:solidFill>
                <a:latin typeface="Courier"/>
              </a:rPr>
              <a:t>|</a:t>
            </a:r>
            <a:r>
              <a:rPr lang="en-GB" dirty="0" err="1">
                <a:solidFill>
                  <a:srgbClr val="BB6688"/>
                </a:solidFill>
                <a:latin typeface="Courier"/>
              </a:rPr>
              <a:t>data</a:t>
            </a:r>
            <a:r>
              <a:rPr lang="en-GB" dirty="0">
                <a:solidFill>
                  <a:srgbClr val="BB6688"/>
                </a:solidFill>
                <a:latin typeface="Courier"/>
              </a:rPr>
              <a:t> </a:t>
            </a:r>
            <a:br>
              <a:rPr lang="en-GB" dirty="0">
                <a:solidFill>
                  <a:srgbClr val="BB6688"/>
                </a:solidFill>
                <a:latin typeface="Courier"/>
              </a:rPr>
            </a:br>
            <a:r>
              <a:rPr lang="en-GB" dirty="0">
                <a:solidFill>
                  <a:srgbClr val="BB6688"/>
                </a:solidFill>
                <a:latin typeface="Courier"/>
              </a:rPr>
              <a:t>  </a:t>
            </a:r>
            <a:r>
              <a:rPr lang="en-GB" dirty="0" err="1">
                <a:solidFill>
                  <a:srgbClr val="BB6688"/>
                </a:solidFill>
                <a:latin typeface="Courier"/>
              </a:rPr>
              <a:t>protection</a:t>
            </a:r>
            <a:r>
              <a:rPr lang="en-GB" dirty="0" err="1">
                <a:solidFill>
                  <a:srgbClr val="4070A0"/>
                </a:solidFill>
                <a:latin typeface="Courier"/>
              </a:rPr>
              <a:t>|</a:t>
            </a:r>
            <a:r>
              <a:rPr lang="en-GB" dirty="0" err="1">
                <a:solidFill>
                  <a:srgbClr val="BB6688"/>
                </a:solidFill>
                <a:latin typeface="Courier"/>
              </a:rPr>
              <a:t>GDPR</a:t>
            </a:r>
            <a:r>
              <a:rPr lang="en-GB" dirty="0">
                <a:solidFill>
                  <a:srgbClr val="4070A0"/>
                </a:solidFill>
                <a:latin typeface="Courier"/>
              </a:rPr>
              <a:t>)</a:t>
            </a:r>
            <a:r>
              <a:rPr lang="en-GB" dirty="0">
                <a:solidFill>
                  <a:srgbClr val="BB6688"/>
                </a:solidFill>
                <a:latin typeface="Courier"/>
              </a:rPr>
              <a:t> </a:t>
            </a:r>
            <a:r>
              <a:rPr lang="en-GB" dirty="0">
                <a:solidFill>
                  <a:srgbClr val="4070A0"/>
                </a:solidFill>
                <a:latin typeface="Courier"/>
              </a:rPr>
              <a:t>(</a:t>
            </a:r>
            <a:r>
              <a:rPr lang="en-GB" dirty="0" err="1">
                <a:solidFill>
                  <a:srgbClr val="BB6688"/>
                </a:solidFill>
                <a:latin typeface="Courier"/>
              </a:rPr>
              <a:t>policy</a:t>
            </a:r>
            <a:r>
              <a:rPr lang="en-GB" dirty="0" err="1">
                <a:solidFill>
                  <a:srgbClr val="4070A0"/>
                </a:solidFill>
                <a:latin typeface="Courier"/>
              </a:rPr>
              <a:t>|</a:t>
            </a:r>
            <a:r>
              <a:rPr lang="en-GB" dirty="0" err="1">
                <a:solidFill>
                  <a:srgbClr val="BB6688"/>
                </a:solidFill>
                <a:latin typeface="Courier"/>
              </a:rPr>
              <a:t>notice</a:t>
            </a:r>
            <a:r>
              <a:rPr lang="en-GB" dirty="0" err="1">
                <a:solidFill>
                  <a:srgbClr val="4070A0"/>
                </a:solidFill>
                <a:latin typeface="Courier"/>
              </a:rPr>
              <a:t>|</a:t>
            </a:r>
            <a:r>
              <a:rPr lang="en-GB" dirty="0" err="1">
                <a:solidFill>
                  <a:srgbClr val="BB6688"/>
                </a:solidFill>
                <a:latin typeface="Courier"/>
              </a:rPr>
              <a:t>information</a:t>
            </a:r>
            <a:r>
              <a:rPr lang="en-GB" dirty="0" err="1">
                <a:solidFill>
                  <a:srgbClr val="4070A0"/>
                </a:solidFill>
                <a:latin typeface="Courier"/>
              </a:rPr>
              <a:t>|</a:t>
            </a:r>
            <a:r>
              <a:rPr lang="en-GB" dirty="0" err="1">
                <a:solidFill>
                  <a:srgbClr val="BB6688"/>
                </a:solidFill>
                <a:latin typeface="Courier"/>
              </a:rPr>
              <a:t>statement</a:t>
            </a:r>
            <a:r>
              <a:rPr lang="en-GB" dirty="0">
                <a:solidFill>
                  <a:srgbClr val="4070A0"/>
                </a:solidFill>
                <a:latin typeface="Courier"/>
              </a:rPr>
              <a:t>)</a:t>
            </a:r>
            <a:r>
              <a:rPr lang="en-GB" dirty="0">
                <a:solidFill>
                  <a:srgbClr val="BB6688"/>
                </a:solidFill>
                <a:latin typeface="Courier"/>
              </a:rPr>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addition: keyword score to weed out terms of services notices.</a:t>
            </a:r>
          </a:p>
        </p:txBody>
      </p:sp>
    </p:spTree>
    <p:extLst>
      <p:ext uri="{BB962C8B-B14F-4D97-AF65-F5344CB8AC3E}">
        <p14:creationId xmlns:p14="http://schemas.microsoft.com/office/powerpoint/2010/main" val="119735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a:extLst>
              <a:ext uri="{FF2B5EF4-FFF2-40B4-BE49-F238E27FC236}">
                <a16:creationId xmlns:a16="http://schemas.microsoft.com/office/drawing/2014/main" id="{A08D8D72-4C3B-B4F1-9D22-1B631550134C}"/>
              </a:ext>
            </a:extLst>
          </p:cNvPr>
          <p:cNvSpPr>
            <a:spLocks noGrp="1"/>
          </p:cNvSpPr>
          <p:nvPr>
            <p:ph idx="1"/>
          </p:nvPr>
        </p:nvSpPr>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Uses emulator for Android, physical iPhone for iOS.</a:t>
            </a:r>
          </a:p>
          <a:p>
            <a:pPr marL="285750" indent="-285750">
              <a:buFont typeface="Arial" panose="020B0604020202020204" pitchFamily="34" charset="0"/>
              <a:buChar char="•"/>
            </a:pPr>
            <a:r>
              <a:rPr lang="en-GB" dirty="0"/>
              <a:t>Manages apps, sets permissions, resets device, and starts apps.</a:t>
            </a:r>
          </a:p>
          <a:p>
            <a:pPr marL="285750" indent="-285750">
              <a:buFont typeface="Arial" panose="020B0604020202020204" pitchFamily="34" charset="0"/>
              <a:buChar char="•"/>
            </a:pPr>
            <a:r>
              <a:rPr lang="en-GB" dirty="0"/>
              <a:t>Traffic collected using </a:t>
            </a:r>
            <a:r>
              <a:rPr lang="en-GB" dirty="0" err="1"/>
              <a:t>mitmproxy</a:t>
            </a:r>
            <a:r>
              <a:rPr lang="en-GB" dirty="0"/>
              <a:t> and objection/SSL Kill Switch 2.</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29926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Elements on screen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4" r="162"/>
          <a:stretch/>
        </p:blipFill>
        <p:spPr>
          <a:xfrm>
            <a:off x="672783" y="645497"/>
            <a:ext cx="7798434" cy="376295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366865" y="2866260"/>
            <a:ext cx="8440584" cy="1556593"/>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dirty="0"/>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https://appium.io/</a:t>
            </a:r>
            <a:endParaRPr lang="en-GB" sz="800" dirty="0"/>
          </a:p>
        </p:txBody>
      </p:sp>
    </p:spTree>
    <p:extLst>
      <p:ext uri="{BB962C8B-B14F-4D97-AF65-F5344CB8AC3E}">
        <p14:creationId xmlns:p14="http://schemas.microsoft.com/office/powerpoint/2010/main" val="2057239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94F1-EC85-AD4B-FB0A-FE8CEFABE57F}"/>
              </a:ext>
            </a:extLst>
          </p:cNvPr>
          <p:cNvSpPr>
            <a:spLocks noGrp="1"/>
          </p:cNvSpPr>
          <p:nvPr>
            <p:ph type="title"/>
          </p:nvPr>
        </p:nvSpPr>
        <p:spPr/>
        <p:txBody>
          <a:bodyPr/>
          <a:lstStyle/>
          <a:p>
            <a:r>
              <a:rPr lang="en-GB" dirty="0"/>
              <a:t>Elements on screen</a:t>
            </a:r>
            <a:endParaRPr lang="en-DE" dirty="0"/>
          </a:p>
        </p:txBody>
      </p:sp>
      <p:pic>
        <p:nvPicPr>
          <p:cNvPr id="5" name="Content Placeholder 4" descr="Graphical user interface, text, application&#10;&#10;Description automatically generated">
            <a:extLst>
              <a:ext uri="{FF2B5EF4-FFF2-40B4-BE49-F238E27FC236}">
                <a16:creationId xmlns:a16="http://schemas.microsoft.com/office/drawing/2014/main" id="{3676CCF8-C349-5ACF-D31B-E7A6766A1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6946" y="675407"/>
            <a:ext cx="7770109" cy="3748082"/>
          </a:xfrm>
        </p:spPr>
      </p:pic>
      <p:sp>
        <p:nvSpPr>
          <p:cNvPr id="4" name="Rectangle 3">
            <a:extLst>
              <a:ext uri="{FF2B5EF4-FFF2-40B4-BE49-F238E27FC236}">
                <a16:creationId xmlns:a16="http://schemas.microsoft.com/office/drawing/2014/main" id="{924CB79D-11BF-66C5-66D6-C981D40CFF73}"/>
              </a:ext>
            </a:extLst>
          </p:cNvPr>
          <p:cNvSpPr/>
          <p:nvPr/>
        </p:nvSpPr>
        <p:spPr bwMode="auto">
          <a:xfrm>
            <a:off x="4526280" y="1733626"/>
            <a:ext cx="1798320" cy="17106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E4522958-7E8D-7714-1BBD-52A2186F4DB1}"/>
              </a:ext>
            </a:extLst>
          </p:cNvPr>
          <p:cNvSpPr/>
          <p:nvPr/>
        </p:nvSpPr>
        <p:spPr bwMode="auto">
          <a:xfrm>
            <a:off x="6494856" y="1939366"/>
            <a:ext cx="1658544" cy="22211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19575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a:extLst>
              <a:ext uri="{FF2B5EF4-FFF2-40B4-BE49-F238E27FC236}">
                <a16:creationId xmlns:a16="http://schemas.microsoft.com/office/drawing/2014/main" id="{A08D8D72-4C3B-B4F1-9D22-1B631550134C}"/>
              </a:ext>
            </a:extLst>
          </p:cNvPr>
          <p:cNvSpPr>
            <a:spLocks noGrp="1"/>
          </p:cNvSpPr>
          <p:nvPr>
            <p:ph idx="1"/>
          </p:nvPr>
        </p:nvSpPr>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Uses emulator for Android, physical iPhone for iOS.</a:t>
            </a:r>
          </a:p>
          <a:p>
            <a:pPr marL="285750" indent="-285750">
              <a:buFont typeface="Arial" panose="020B0604020202020204" pitchFamily="34" charset="0"/>
              <a:buChar char="•"/>
            </a:pPr>
            <a:r>
              <a:rPr lang="en-GB" dirty="0"/>
              <a:t>Manages apps, sets permissions, resets device, and starts apps.</a:t>
            </a:r>
          </a:p>
          <a:p>
            <a:pPr marL="285750" indent="-285750">
              <a:buFont typeface="Arial" panose="020B0604020202020204" pitchFamily="34" charset="0"/>
              <a:buChar char="•"/>
            </a:pPr>
            <a:r>
              <a:rPr lang="en-GB" dirty="0"/>
              <a:t>Traffic collection using </a:t>
            </a:r>
            <a:r>
              <a:rPr lang="en-GB" dirty="0" err="1"/>
              <a:t>mitmproxy</a:t>
            </a:r>
            <a:r>
              <a:rPr lang="en-GB" dirty="0"/>
              <a:t> and objection/SSL Kill Switch 2.</a:t>
            </a:r>
          </a:p>
          <a:p>
            <a:pPr marL="285750" indent="-285750">
              <a:buFont typeface="Arial" panose="020B0604020202020204" pitchFamily="34" charset="0"/>
              <a:buChar char="•"/>
            </a:pPr>
            <a:r>
              <a:rPr lang="en-GB" dirty="0"/>
              <a:t>Analysis of and interaction with elements on screen using Appium.</a:t>
            </a:r>
          </a:p>
          <a:p>
            <a:pPr marL="285750" indent="-285750">
              <a:buFont typeface="Arial" panose="020B0604020202020204" pitchFamily="34" charset="0"/>
              <a:buChar char="•"/>
            </a:pPr>
            <a:r>
              <a:rPr lang="en-GB" dirty="0"/>
              <a:t>Extraction of app preferences using Frida.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1434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a:extLst>
              <a:ext uri="{FF2B5EF4-FFF2-40B4-BE49-F238E27FC236}">
                <a16:creationId xmlns:a16="http://schemas.microsoft.com/office/drawing/2014/main" id="{14D9C25C-9EC7-2728-E9E1-054EDD585C81}"/>
              </a:ext>
            </a:extLst>
          </p:cNvPr>
          <p:cNvSpPr>
            <a:spLocks noGrp="1"/>
          </p:cNvSpPr>
          <p:nvPr>
            <p:ph idx="1"/>
          </p:nvPr>
        </p:nvSpPr>
        <p:spPr/>
        <p:txBody>
          <a:bodyPr/>
          <a:lstStyle/>
          <a:p>
            <a:pPr marL="285750" indent="-285750">
              <a:buFont typeface="Arial" panose="020B0604020202020204" pitchFamily="34" charset="0"/>
              <a:buChar char="•"/>
            </a:pPr>
            <a:r>
              <a:rPr lang="en-GB" dirty="0"/>
              <a:t>Pretty easy on Android:</a:t>
            </a:r>
          </a:p>
          <a:p>
            <a:pPr marL="476250" lvl="1" indent="-285750">
              <a:buFont typeface="Arial" panose="020B0604020202020204" pitchFamily="34" charset="0"/>
              <a:buChar char="•"/>
            </a:pPr>
            <a:r>
              <a:rPr lang="en-GB" dirty="0"/>
              <a:t>We scrape the top charts from the Play Store website.</a:t>
            </a:r>
          </a:p>
          <a:p>
            <a:pPr marL="476250" lvl="1" indent="-285750">
              <a:buFont typeface="Arial" panose="020B0604020202020204" pitchFamily="34" charset="0"/>
              <a:buChar char="•"/>
            </a:pPr>
            <a:r>
              <a:rPr lang="en-GB" dirty="0"/>
              <a:t>We use </a:t>
            </a:r>
            <a:r>
              <a:rPr lang="en-GB" dirty="0">
                <a:hlinkClick r:id="rId2"/>
              </a:rPr>
              <a:t>PlaystoreDownloader</a:t>
            </a:r>
            <a:r>
              <a:rPr lang="en-GB" dirty="0"/>
              <a:t> to download them.</a:t>
            </a:r>
          </a:p>
          <a:p>
            <a:pPr marL="476250" lvl="1" indent="-285750">
              <a:buFont typeface="Arial" panose="020B0604020202020204" pitchFamily="34" charset="0"/>
              <a:buChar char="•"/>
            </a:pPr>
            <a:r>
              <a:rPr lang="en-GB" dirty="0"/>
              <a:t>From the top 100 apps per category, we successfully downloaded 3,313 apps.</a:t>
            </a:r>
          </a:p>
        </p:txBody>
      </p:sp>
    </p:spTree>
    <p:extLst>
      <p:ext uri="{BB962C8B-B14F-4D97-AF65-F5344CB8AC3E}">
        <p14:creationId xmlns:p14="http://schemas.microsoft.com/office/powerpoint/2010/main" val="33632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a:extLst>
              <a:ext uri="{FF2B5EF4-FFF2-40B4-BE49-F238E27FC236}">
                <a16:creationId xmlns:a16="http://schemas.microsoft.com/office/drawing/2014/main" id="{14D9C25C-9EC7-2728-E9E1-054EDD585C81}"/>
              </a:ext>
            </a:extLst>
          </p:cNvPr>
          <p:cNvSpPr>
            <a:spLocks noGrp="1"/>
          </p:cNvSpPr>
          <p:nvPr>
            <p:ph idx="1"/>
          </p:nvPr>
        </p:nvSpPr>
        <p:spPr/>
        <p:txBody>
          <a:bodyPr/>
          <a:lstStyle/>
          <a:p>
            <a:pPr marL="285750" indent="-285750">
              <a:buFont typeface="Arial" panose="020B0604020202020204" pitchFamily="34" charset="0"/>
              <a:buChar char="•"/>
            </a:pPr>
            <a:r>
              <a:rPr lang="en-GB" dirty="0"/>
              <a:t>Pretty easy on Android:</a:t>
            </a:r>
          </a:p>
          <a:p>
            <a:pPr marL="476250" lvl="1" indent="-285750">
              <a:buFont typeface="Arial" panose="020B0604020202020204" pitchFamily="34" charset="0"/>
              <a:buChar char="•"/>
            </a:pPr>
            <a:r>
              <a:rPr lang="en-GB" dirty="0"/>
              <a:t>We scrape the top charts from the Play Store website.</a:t>
            </a:r>
          </a:p>
          <a:p>
            <a:pPr marL="476250" lvl="1" indent="-285750">
              <a:buFont typeface="Arial" panose="020B0604020202020204" pitchFamily="34" charset="0"/>
              <a:buChar char="•"/>
            </a:pPr>
            <a:r>
              <a:rPr lang="en-GB" dirty="0"/>
              <a:t>We use </a:t>
            </a:r>
            <a:r>
              <a:rPr lang="en-GB" dirty="0">
                <a:hlinkClick r:id="rId4"/>
              </a:rPr>
              <a:t>PlaystoreDownloader</a:t>
            </a:r>
            <a:r>
              <a:rPr lang="en-GB" dirty="0"/>
              <a:t> to download them.</a:t>
            </a:r>
          </a:p>
          <a:p>
            <a:pPr marL="476250" lvl="1" indent="-285750">
              <a:buFont typeface="Arial" panose="020B0604020202020204" pitchFamily="34" charset="0"/>
              <a:buChar char="•"/>
            </a:pPr>
            <a:r>
              <a:rPr lang="en-GB" dirty="0"/>
              <a:t>From the top 100 apps per category, we successfully downloaded 3,313 apps.</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More involved on iOS:</a:t>
            </a:r>
          </a:p>
          <a:p>
            <a:pPr marL="476250" lvl="1" indent="-285750">
              <a:buFont typeface="Arial" panose="020B0604020202020204" pitchFamily="34" charset="0"/>
              <a:buChar char="•"/>
            </a:pPr>
            <a:r>
              <a:rPr lang="en-GB" dirty="0"/>
              <a:t>We discovered an old internal iTunes API for the top charts.</a:t>
            </a:r>
          </a:p>
          <a:p>
            <a:pPr marL="476250" lvl="1" indent="-285750">
              <a:buFont typeface="Arial" panose="020B0604020202020204" pitchFamily="34" charset="0"/>
              <a:buChar char="•"/>
            </a:pPr>
            <a:r>
              <a:rPr lang="en-GB" dirty="0"/>
              <a:t>Previous download approaches were manual and unreliable.</a:t>
            </a:r>
          </a:p>
          <a:p>
            <a:pPr marL="476250" lvl="1" indent="-285750">
              <a:buFont typeface="Arial" panose="020B0604020202020204" pitchFamily="34" charset="0"/>
              <a:buChar char="•"/>
            </a:pPr>
            <a:r>
              <a:rPr lang="en-GB" dirty="0"/>
              <a:t>After a lot of arguing with Apple’s servers, we found a way to programmatically “buy” and download apps.</a:t>
            </a:r>
          </a:p>
          <a:p>
            <a:pPr marL="647700" lvl="2" indent="-285750">
              <a:buFont typeface="Arial" panose="020B0604020202020204" pitchFamily="34" charset="0"/>
              <a:buChar char="•"/>
            </a:pPr>
            <a:r>
              <a:rPr lang="en-GB" dirty="0"/>
              <a:t>Extended </a:t>
            </a:r>
            <a:r>
              <a:rPr lang="en-GB" dirty="0">
                <a:hlinkClick r:id="rId5"/>
              </a:rPr>
              <a:t>IPATool</a:t>
            </a:r>
            <a:r>
              <a:rPr lang="en-GB" dirty="0"/>
              <a:t> with support for that.</a:t>
            </a:r>
          </a:p>
          <a:p>
            <a:pPr marL="476250" lvl="1" indent="-285750">
              <a:buFont typeface="Arial" panose="020B0604020202020204" pitchFamily="34" charset="0"/>
              <a:buChar char="•"/>
            </a:pPr>
            <a:r>
              <a:rPr lang="en-GB" dirty="0"/>
              <a:t>From the top 100 apps per category, we successfully downloaded 2,481 apps.</a:t>
            </a:r>
            <a:endParaRPr lang="en-DE" dirty="0"/>
          </a:p>
        </p:txBody>
      </p:sp>
      <p:pic>
        <p:nvPicPr>
          <p:cNvPr id="4" name="3u-downloading-cut">
            <a:hlinkClick r:id="" action="ppaction://media"/>
            <a:extLst>
              <a:ext uri="{FF2B5EF4-FFF2-40B4-BE49-F238E27FC236}">
                <a16:creationId xmlns:a16="http://schemas.microsoft.com/office/drawing/2014/main" id="{A6D46C49-9B52-0271-A398-C984CB3C43E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1571" y="683402"/>
            <a:ext cx="7240859" cy="3717225"/>
          </a:xfrm>
          <a:prstGeom prst="rect">
            <a:avLst/>
          </a:prstGeom>
        </p:spPr>
      </p:pic>
      <p:pic>
        <p:nvPicPr>
          <p:cNvPr id="6" name="Picture 5">
            <a:extLst>
              <a:ext uri="{FF2B5EF4-FFF2-40B4-BE49-F238E27FC236}">
                <a16:creationId xmlns:a16="http://schemas.microsoft.com/office/drawing/2014/main" id="{8BD3A7EA-E4CA-DC4E-D29C-EC62A7F72D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507156"/>
            <a:ext cx="9144000" cy="2129188"/>
          </a:xfrm>
          <a:prstGeom prst="rect">
            <a:avLst/>
          </a:prstGeom>
        </p:spPr>
      </p:pic>
    </p:spTree>
    <p:extLst>
      <p:ext uri="{BB962C8B-B14F-4D97-AF65-F5344CB8AC3E}">
        <p14:creationId xmlns:p14="http://schemas.microsoft.com/office/powerpoint/2010/main" val="260263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64938" fill="hold"/>
                                        <p:tgtEl>
                                          <p:spTgt spid="4"/>
                                        </p:tgtEl>
                                      </p:cBhvr>
                                    </p:cmd>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
                                        </p:tgtEl>
                                        <p:attrNameLst>
                                          <p:attrName>style.visibility</p:attrName>
                                        </p:attrNameLst>
                                      </p:cBhvr>
                                      <p:to>
                                        <p:strVal val="hidden"/>
                                      </p:to>
                                    </p:set>
                                    <p:cmd type="call" cmd="stop">
                                      <p:cBhvr>
                                        <p:cTn id="33" dur="1">
                                          <p:stCondLst>
                                            <p:cond delay="0"/>
                                          </p:stCondLst>
                                        </p:cTn>
                                        <p:tgtEl>
                                          <p:spTgt spid="4"/>
                                        </p:tgtEl>
                                      </p:cBhvr>
                                    </p:cmd>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4" fill="hold" display="0">
                  <p:stCondLst>
                    <p:cond delay="indefinite"/>
                  </p:stCondLst>
                </p:cTn>
                <p:tgtEl>
                  <p:spTgt spid="4"/>
                </p:tgtEl>
              </p:cMediaNode>
            </p:video>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Results</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7262" t="33648" r="7262" b="32755"/>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err="1"/>
              <a:t>Adeolu</a:t>
            </a:r>
            <a:r>
              <a:rPr lang="en-GB" sz="900" dirty="0"/>
              <a:t> </a:t>
            </a:r>
            <a:r>
              <a:rPr lang="en-GB" sz="900" dirty="0" err="1"/>
              <a:t>Eletu</a:t>
            </a:r>
            <a:r>
              <a:rPr lang="en-GB" sz="900" dirty="0"/>
              <a:t> </a:t>
            </a:r>
            <a:r>
              <a:rPr lang="de-DE" sz="900" dirty="0"/>
              <a:t>(Unsplash license)</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B649-3E09-89B8-FBE9-A1DD4EAFCC3D}"/>
              </a:ext>
            </a:extLst>
          </p:cNvPr>
          <p:cNvSpPr>
            <a:spLocks noGrp="1"/>
          </p:cNvSpPr>
          <p:nvPr>
            <p:ph type="title"/>
          </p:nvPr>
        </p:nvSpPr>
        <p:spPr/>
        <p:txBody>
          <a:bodyPr/>
          <a:lstStyle/>
          <a:p>
            <a:r>
              <a:rPr lang="en-GB" dirty="0"/>
              <a:t>Prevalence of consent elements</a:t>
            </a:r>
            <a:endParaRPr lang="en-DE" dirty="0"/>
          </a:p>
        </p:txBody>
      </p:sp>
      <p:sp>
        <p:nvSpPr>
          <p:cNvPr id="3" name="Content Placeholder 2">
            <a:extLst>
              <a:ext uri="{FF2B5EF4-FFF2-40B4-BE49-F238E27FC236}">
                <a16:creationId xmlns:a16="http://schemas.microsoft.com/office/drawing/2014/main" id="{FB9EF824-0F35-CA2A-F1E6-4A11E1434FEB}"/>
              </a:ext>
            </a:extLst>
          </p:cNvPr>
          <p:cNvSpPr>
            <a:spLocks noGrp="1"/>
          </p:cNvSpPr>
          <p:nvPr>
            <p:ph idx="1"/>
          </p:nvPr>
        </p:nvSpPr>
        <p:spPr/>
        <p:txBody>
          <a:bodyPr/>
          <a:lstStyle/>
          <a:p>
            <a:pPr marL="285750" indent="-285750">
              <a:buFont typeface="Arial" panose="020B0604020202020204" pitchFamily="34" charset="0"/>
              <a:buChar char="•"/>
            </a:pPr>
            <a:r>
              <a:rPr lang="en-GB" sz="1553" dirty="0"/>
              <a:t>We successfully analysed 4,388 apps: 2,068 (62.42 %) on Android, 2,320 (93.51 %) on iOS.</a:t>
            </a:r>
          </a:p>
          <a:p>
            <a:pPr marL="285750" indent="-285750">
              <a:buFont typeface="Arial" panose="020B0604020202020204" pitchFamily="34" charset="0"/>
              <a:buChar char="•"/>
            </a:pPr>
            <a:r>
              <a:rPr lang="en-GB" dirty="0"/>
              <a:t>High number of failures on Android mainly due to certificate pinning bypass.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In total: 785 apps (17.89 %) had one of the consent elements we detect.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graphicFrame>
        <p:nvGraphicFramePr>
          <p:cNvPr id="4" name="Table 4">
            <a:extLst>
              <a:ext uri="{FF2B5EF4-FFF2-40B4-BE49-F238E27FC236}">
                <a16:creationId xmlns:a16="http://schemas.microsoft.com/office/drawing/2014/main" id="{FDB93776-2E1B-8CC5-772C-E9D9CB1295F9}"/>
              </a:ext>
            </a:extLst>
          </p:cNvPr>
          <p:cNvGraphicFramePr>
            <a:graphicFrameLocks noGrp="1"/>
          </p:cNvGraphicFramePr>
          <p:nvPr>
            <p:extLst>
              <p:ext uri="{D42A27DB-BD31-4B8C-83A1-F6EECF244321}">
                <p14:modId xmlns:p14="http://schemas.microsoft.com/office/powerpoint/2010/main" val="4274717771"/>
              </p:ext>
            </p:extLst>
          </p:nvPr>
        </p:nvGraphicFramePr>
        <p:xfrm>
          <a:off x="1625368" y="1987923"/>
          <a:ext cx="5893264" cy="1737360"/>
        </p:xfrm>
        <a:graphic>
          <a:graphicData uri="http://schemas.openxmlformats.org/drawingml/2006/table">
            <a:tbl>
              <a:tblPr firstRow="1" firstCol="1" bandRow="1">
                <a:tableStyleId>{5C22544A-7EE6-4342-B048-85BDC9FD1C3A}</a:tableStyleId>
              </a:tblPr>
              <a:tblGrid>
                <a:gridCol w="1473316">
                  <a:extLst>
                    <a:ext uri="{9D8B030D-6E8A-4147-A177-3AD203B41FA5}">
                      <a16:colId xmlns:a16="http://schemas.microsoft.com/office/drawing/2014/main" val="189915787"/>
                    </a:ext>
                  </a:extLst>
                </a:gridCol>
                <a:gridCol w="1473316">
                  <a:extLst>
                    <a:ext uri="{9D8B030D-6E8A-4147-A177-3AD203B41FA5}">
                      <a16:colId xmlns:a16="http://schemas.microsoft.com/office/drawing/2014/main" val="3913892861"/>
                    </a:ext>
                  </a:extLst>
                </a:gridCol>
                <a:gridCol w="1473316">
                  <a:extLst>
                    <a:ext uri="{9D8B030D-6E8A-4147-A177-3AD203B41FA5}">
                      <a16:colId xmlns:a16="http://schemas.microsoft.com/office/drawing/2014/main" val="3178489812"/>
                    </a:ext>
                  </a:extLst>
                </a:gridCol>
                <a:gridCol w="1473316">
                  <a:extLst>
                    <a:ext uri="{9D8B030D-6E8A-4147-A177-3AD203B41FA5}">
                      <a16:colId xmlns:a16="http://schemas.microsoft.com/office/drawing/2014/main" val="1961228265"/>
                    </a:ext>
                  </a:extLst>
                </a:gridCol>
              </a:tblGrid>
              <a:tr h="422977">
                <a:tc>
                  <a:txBody>
                    <a:bodyPr/>
                    <a:lstStyle/>
                    <a:p>
                      <a:r>
                        <a:rPr lang="en-GB" sz="1400" dirty="0"/>
                        <a:t>Classification</a:t>
                      </a:r>
                      <a:endParaRPr lang="en-DE" sz="1400" dirty="0"/>
                    </a:p>
                  </a:txBody>
                  <a:tcPr/>
                </a:tc>
                <a:tc>
                  <a:txBody>
                    <a:bodyPr/>
                    <a:lstStyle/>
                    <a:p>
                      <a:pPr algn="r"/>
                      <a:r>
                        <a:rPr lang="en-GB" sz="1400" dirty="0"/>
                        <a:t>Detections</a:t>
                      </a:r>
                      <a:br>
                        <a:rPr lang="en-GB" sz="1400" dirty="0"/>
                      </a:br>
                      <a:r>
                        <a:rPr lang="en-GB" sz="1400" dirty="0"/>
                        <a:t>on Android</a:t>
                      </a:r>
                      <a:endParaRPr lang="en-DE" sz="1400" dirty="0"/>
                    </a:p>
                  </a:txBody>
                  <a:tcPr/>
                </a:tc>
                <a:tc>
                  <a:txBody>
                    <a:bodyPr/>
                    <a:lstStyle/>
                    <a:p>
                      <a:pPr algn="r"/>
                      <a:r>
                        <a:rPr lang="en-GB" sz="1400" dirty="0"/>
                        <a:t>Detections</a:t>
                      </a:r>
                      <a:br>
                        <a:rPr lang="en-GB" sz="1400" dirty="0"/>
                      </a:br>
                      <a:r>
                        <a:rPr lang="en-GB" sz="1400" dirty="0"/>
                        <a:t>on iOS</a:t>
                      </a:r>
                      <a:endParaRPr lang="en-DE" sz="1400" dirty="0"/>
                    </a:p>
                  </a:txBody>
                  <a:tcPr/>
                </a:tc>
                <a:tc>
                  <a:txBody>
                    <a:bodyPr/>
                    <a:lstStyle/>
                    <a:p>
                      <a:pPr algn="r"/>
                      <a:r>
                        <a:rPr lang="en-GB" sz="1400" dirty="0"/>
                        <a:t>Detections</a:t>
                      </a:r>
                      <a:br>
                        <a:rPr lang="en-GB" sz="1400" dirty="0"/>
                      </a:br>
                      <a:r>
                        <a:rPr lang="en-GB" sz="1400" dirty="0"/>
                        <a:t>in total</a:t>
                      </a:r>
                      <a:endParaRPr lang="en-DE" sz="1400" dirty="0"/>
                    </a:p>
                  </a:txBody>
                  <a:tcPr/>
                </a:tc>
                <a:extLst>
                  <a:ext uri="{0D108BD9-81ED-4DB2-BD59-A6C34878D82A}">
                    <a16:rowId xmlns:a16="http://schemas.microsoft.com/office/drawing/2014/main" val="431106976"/>
                  </a:ext>
                </a:extLst>
              </a:tr>
              <a:tr h="248810">
                <a:tc>
                  <a:txBody>
                    <a:bodyPr/>
                    <a:lstStyle/>
                    <a:p>
                      <a:r>
                        <a:rPr lang="en-GB" sz="1400" dirty="0"/>
                        <a:t>dialog</a:t>
                      </a:r>
                      <a:endParaRPr lang="en-DE" sz="1400" dirty="0"/>
                    </a:p>
                  </a:txBody>
                  <a:tcPr/>
                </a:tc>
                <a:tc>
                  <a:txBody>
                    <a:bodyPr/>
                    <a:lstStyle/>
                    <a:p>
                      <a:pPr algn="r"/>
                      <a:r>
                        <a:rPr lang="en-GB" sz="1400" dirty="0"/>
                        <a:t>149 (7.21 %)</a:t>
                      </a:r>
                      <a:endParaRPr lang="en-DE" sz="1400" dirty="0"/>
                    </a:p>
                  </a:txBody>
                  <a:tcPr/>
                </a:tc>
                <a:tc>
                  <a:txBody>
                    <a:bodyPr/>
                    <a:lstStyle/>
                    <a:p>
                      <a:pPr algn="r"/>
                      <a:r>
                        <a:rPr lang="en-GB" sz="1400" dirty="0"/>
                        <a:t>235 (10.13 %)</a:t>
                      </a:r>
                      <a:endParaRPr lang="en-DE" sz="1400" dirty="0"/>
                    </a:p>
                  </a:txBody>
                  <a:tcPr/>
                </a:tc>
                <a:tc>
                  <a:txBody>
                    <a:bodyPr/>
                    <a:lstStyle/>
                    <a:p>
                      <a:pPr algn="r"/>
                      <a:r>
                        <a:rPr lang="en-GB" sz="1400" dirty="0"/>
                        <a:t>384 (8.75 %)</a:t>
                      </a:r>
                      <a:endParaRPr lang="en-DE" sz="1400" dirty="0"/>
                    </a:p>
                  </a:txBody>
                  <a:tcPr/>
                </a:tc>
                <a:extLst>
                  <a:ext uri="{0D108BD9-81ED-4DB2-BD59-A6C34878D82A}">
                    <a16:rowId xmlns:a16="http://schemas.microsoft.com/office/drawing/2014/main" val="289815615"/>
                  </a:ext>
                </a:extLst>
              </a:tr>
              <a:tr h="248810">
                <a:tc>
                  <a:txBody>
                    <a:bodyPr/>
                    <a:lstStyle/>
                    <a:p>
                      <a:r>
                        <a:rPr lang="en-GB" sz="1400" dirty="0"/>
                        <a:t>notice</a:t>
                      </a:r>
                      <a:endParaRPr lang="en-DE" sz="1400" dirty="0"/>
                    </a:p>
                  </a:txBody>
                  <a:tcPr/>
                </a:tc>
                <a:tc>
                  <a:txBody>
                    <a:bodyPr/>
                    <a:lstStyle/>
                    <a:p>
                      <a:pPr algn="r"/>
                      <a:r>
                        <a:rPr lang="en-GB" sz="1400" dirty="0"/>
                        <a:t>108 (5.22 %)</a:t>
                      </a:r>
                      <a:endParaRPr lang="en-DE" sz="1400" dirty="0"/>
                    </a:p>
                  </a:txBody>
                  <a:tcPr/>
                </a:tc>
                <a:tc>
                  <a:txBody>
                    <a:bodyPr/>
                    <a:lstStyle/>
                    <a:p>
                      <a:pPr algn="r"/>
                      <a:r>
                        <a:rPr lang="en-GB" sz="1400" dirty="0"/>
                        <a:t>87 (3.75 %)</a:t>
                      </a:r>
                      <a:endParaRPr lang="en-DE" sz="1400" dirty="0"/>
                    </a:p>
                  </a:txBody>
                  <a:tcPr/>
                </a:tc>
                <a:tc>
                  <a:txBody>
                    <a:bodyPr/>
                    <a:lstStyle/>
                    <a:p>
                      <a:pPr algn="r"/>
                      <a:r>
                        <a:rPr lang="en-GB" sz="1400" dirty="0"/>
                        <a:t>195 (4.44 %)</a:t>
                      </a:r>
                      <a:endParaRPr lang="en-DE" sz="1400" dirty="0"/>
                    </a:p>
                  </a:txBody>
                  <a:tcPr/>
                </a:tc>
                <a:extLst>
                  <a:ext uri="{0D108BD9-81ED-4DB2-BD59-A6C34878D82A}">
                    <a16:rowId xmlns:a16="http://schemas.microsoft.com/office/drawing/2014/main" val="3045150470"/>
                  </a:ext>
                </a:extLst>
              </a:tr>
              <a:tr h="248810">
                <a:tc>
                  <a:txBody>
                    <a:bodyPr/>
                    <a:lstStyle/>
                    <a:p>
                      <a:r>
                        <a:rPr lang="en-GB" sz="1400" dirty="0"/>
                        <a:t>link</a:t>
                      </a:r>
                      <a:endParaRPr lang="en-DE" sz="1400" dirty="0"/>
                    </a:p>
                  </a:txBody>
                  <a:tcPr/>
                </a:tc>
                <a:tc>
                  <a:txBody>
                    <a:bodyPr/>
                    <a:lstStyle/>
                    <a:p>
                      <a:pPr algn="r"/>
                      <a:r>
                        <a:rPr lang="en-GB" sz="1400" dirty="0"/>
                        <a:t>103 (4.98 %)</a:t>
                      </a:r>
                      <a:endParaRPr lang="en-DE" sz="1400" dirty="0"/>
                    </a:p>
                  </a:txBody>
                  <a:tcPr/>
                </a:tc>
                <a:tc>
                  <a:txBody>
                    <a:bodyPr/>
                    <a:lstStyle/>
                    <a:p>
                      <a:pPr algn="r"/>
                      <a:r>
                        <a:rPr lang="en-GB" sz="1400" dirty="0"/>
                        <a:t>103 (4.44 %)</a:t>
                      </a:r>
                      <a:endParaRPr lang="en-DE" sz="1400" dirty="0"/>
                    </a:p>
                  </a:txBody>
                  <a:tcPr/>
                </a:tc>
                <a:tc>
                  <a:txBody>
                    <a:bodyPr/>
                    <a:lstStyle/>
                    <a:p>
                      <a:pPr algn="r"/>
                      <a:r>
                        <a:rPr lang="en-GB" sz="1400" dirty="0"/>
                        <a:t>206 (4.69 %)</a:t>
                      </a:r>
                      <a:endParaRPr lang="en-DE" sz="1400" dirty="0"/>
                    </a:p>
                  </a:txBody>
                  <a:tcPr/>
                </a:tc>
                <a:extLst>
                  <a:ext uri="{0D108BD9-81ED-4DB2-BD59-A6C34878D82A}">
                    <a16:rowId xmlns:a16="http://schemas.microsoft.com/office/drawing/2014/main" val="2265624810"/>
                  </a:ext>
                </a:extLst>
              </a:tr>
              <a:tr h="248810">
                <a:tc>
                  <a:txBody>
                    <a:bodyPr/>
                    <a:lstStyle/>
                    <a:p>
                      <a:r>
                        <a:rPr lang="en-GB" sz="1400" dirty="0"/>
                        <a:t>neither</a:t>
                      </a:r>
                      <a:endParaRPr lang="en-DE" sz="1400" dirty="0"/>
                    </a:p>
                  </a:txBody>
                  <a:tcPr/>
                </a:tc>
                <a:tc>
                  <a:txBody>
                    <a:bodyPr/>
                    <a:lstStyle/>
                    <a:p>
                      <a:pPr algn="r"/>
                      <a:r>
                        <a:rPr lang="en-DE" sz="1400" dirty="0"/>
                        <a:t>1,708</a:t>
                      </a:r>
                      <a:r>
                        <a:rPr lang="en-GB" sz="1400" dirty="0"/>
                        <a:t> </a:t>
                      </a:r>
                      <a:r>
                        <a:rPr lang="en-DE" sz="1400" dirty="0"/>
                        <a:t>(82.59 %)</a:t>
                      </a:r>
                    </a:p>
                  </a:txBody>
                  <a:tcPr/>
                </a:tc>
                <a:tc>
                  <a:txBody>
                    <a:bodyPr/>
                    <a:lstStyle/>
                    <a:p>
                      <a:pPr algn="r"/>
                      <a:r>
                        <a:rPr lang="en-DE" sz="1400" dirty="0"/>
                        <a:t>1,895</a:t>
                      </a:r>
                      <a:r>
                        <a:rPr lang="en-GB" sz="1400" dirty="0"/>
                        <a:t> </a:t>
                      </a:r>
                      <a:r>
                        <a:rPr lang="en-DE" sz="1400" dirty="0"/>
                        <a:t>(81.68 %)</a:t>
                      </a:r>
                    </a:p>
                  </a:txBody>
                  <a:tcPr/>
                </a:tc>
                <a:tc>
                  <a:txBody>
                    <a:bodyPr/>
                    <a:lstStyle/>
                    <a:p>
                      <a:pPr algn="r"/>
                      <a:r>
                        <a:rPr lang="en-DE" sz="1400" dirty="0"/>
                        <a:t>3,603</a:t>
                      </a:r>
                      <a:r>
                        <a:rPr lang="en-GB" sz="1400" dirty="0"/>
                        <a:t> </a:t>
                      </a:r>
                      <a:r>
                        <a:rPr lang="en-DE" sz="1400" dirty="0"/>
                        <a:t>(82.11 %)</a:t>
                      </a:r>
                    </a:p>
                  </a:txBody>
                  <a:tcPr/>
                </a:tc>
                <a:extLst>
                  <a:ext uri="{0D108BD9-81ED-4DB2-BD59-A6C34878D82A}">
                    <a16:rowId xmlns:a16="http://schemas.microsoft.com/office/drawing/2014/main" val="4159286315"/>
                  </a:ext>
                </a:extLst>
              </a:tr>
            </a:tbl>
          </a:graphicData>
        </a:graphic>
      </p:graphicFrame>
    </p:spTree>
    <p:extLst>
      <p:ext uri="{BB962C8B-B14F-4D97-AF65-F5344CB8AC3E}">
        <p14:creationId xmlns:p14="http://schemas.microsoft.com/office/powerpoint/2010/main" val="107836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1259" name="Rectangle 1258">
            <a:extLst>
              <a:ext uri="{FF2B5EF4-FFF2-40B4-BE49-F238E27FC236}">
                <a16:creationId xmlns:a16="http://schemas.microsoft.com/office/drawing/2014/main" id="{8894E282-5CFB-E49F-FEEA-927B5DB65A6A}"/>
              </a:ext>
            </a:extLst>
          </p:cNvPr>
          <p:cNvSpPr/>
          <p:nvPr/>
        </p:nvSpPr>
        <p:spPr bwMode="auto">
          <a:xfrm>
            <a:off x="1737360" y="2689860"/>
            <a:ext cx="2156460" cy="15316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0" name="Rectangle 1259">
            <a:extLst>
              <a:ext uri="{FF2B5EF4-FFF2-40B4-BE49-F238E27FC236}">
                <a16:creationId xmlns:a16="http://schemas.microsoft.com/office/drawing/2014/main" id="{C2892176-DC83-66AE-D7CC-D615FD8D8EC9}"/>
              </a:ext>
            </a:extLst>
          </p:cNvPr>
          <p:cNvSpPr/>
          <p:nvPr/>
        </p:nvSpPr>
        <p:spPr bwMode="auto">
          <a:xfrm>
            <a:off x="3614496" y="666826"/>
            <a:ext cx="3875964" cy="34022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1" name="Rectangle 1260">
            <a:extLst>
              <a:ext uri="{FF2B5EF4-FFF2-40B4-BE49-F238E27FC236}">
                <a16:creationId xmlns:a16="http://schemas.microsoft.com/office/drawing/2014/main" id="{53425327-6367-91A8-24AE-862F7F914D1D}"/>
              </a:ext>
            </a:extLst>
          </p:cNvPr>
          <p:cNvSpPr/>
          <p:nvPr/>
        </p:nvSpPr>
        <p:spPr bwMode="auto">
          <a:xfrm>
            <a:off x="5275656" y="689686"/>
            <a:ext cx="279324" cy="34022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2" name="Rectangle 1261">
            <a:extLst>
              <a:ext uri="{FF2B5EF4-FFF2-40B4-BE49-F238E27FC236}">
                <a16:creationId xmlns:a16="http://schemas.microsoft.com/office/drawing/2014/main" id="{B0E98D28-C5BB-1E8C-EAFD-21047BE00251}"/>
              </a:ext>
            </a:extLst>
          </p:cNvPr>
          <p:cNvSpPr/>
          <p:nvPr/>
        </p:nvSpPr>
        <p:spPr bwMode="auto">
          <a:xfrm>
            <a:off x="1744980" y="378714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3" name="Rectangle 1262">
            <a:extLst>
              <a:ext uri="{FF2B5EF4-FFF2-40B4-BE49-F238E27FC236}">
                <a16:creationId xmlns:a16="http://schemas.microsoft.com/office/drawing/2014/main" id="{B92C7DD5-47A1-21A8-CED0-790BB3EB3F78}"/>
              </a:ext>
            </a:extLst>
          </p:cNvPr>
          <p:cNvSpPr/>
          <p:nvPr/>
        </p:nvSpPr>
        <p:spPr bwMode="auto">
          <a:xfrm>
            <a:off x="1752600" y="3375660"/>
            <a:ext cx="2156460" cy="44127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4" name="Rectangle 1263">
            <a:extLst>
              <a:ext uri="{FF2B5EF4-FFF2-40B4-BE49-F238E27FC236}">
                <a16:creationId xmlns:a16="http://schemas.microsoft.com/office/drawing/2014/main" id="{007DDDC3-ACF2-9A59-85FC-0EB6CF913D0C}"/>
              </a:ext>
            </a:extLst>
          </p:cNvPr>
          <p:cNvSpPr/>
          <p:nvPr/>
        </p:nvSpPr>
        <p:spPr bwMode="auto">
          <a:xfrm>
            <a:off x="1737360" y="313944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5" name="Rectangle 1264">
            <a:extLst>
              <a:ext uri="{FF2B5EF4-FFF2-40B4-BE49-F238E27FC236}">
                <a16:creationId xmlns:a16="http://schemas.microsoft.com/office/drawing/2014/main" id="{F9460DA2-E98C-9C20-C9B0-C9D502F1001E}"/>
              </a:ext>
            </a:extLst>
          </p:cNvPr>
          <p:cNvSpPr/>
          <p:nvPr/>
        </p:nvSpPr>
        <p:spPr bwMode="auto">
          <a:xfrm>
            <a:off x="1729740" y="2712720"/>
            <a:ext cx="2156460" cy="4236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7" name="Rectangle 1266">
            <a:extLst>
              <a:ext uri="{FF2B5EF4-FFF2-40B4-BE49-F238E27FC236}">
                <a16:creationId xmlns:a16="http://schemas.microsoft.com/office/drawing/2014/main" id="{B657E8F9-B094-EFBD-4786-14D367C6E76A}"/>
              </a:ext>
            </a:extLst>
          </p:cNvPr>
          <p:cNvSpPr/>
          <p:nvPr/>
        </p:nvSpPr>
        <p:spPr bwMode="auto">
          <a:xfrm>
            <a:off x="1744980" y="3798291"/>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8" name="Rectangle 1267">
            <a:extLst>
              <a:ext uri="{FF2B5EF4-FFF2-40B4-BE49-F238E27FC236}">
                <a16:creationId xmlns:a16="http://schemas.microsoft.com/office/drawing/2014/main" id="{B7BDCF8C-9AE0-AEC5-D6D5-79DD72BEBE96}"/>
              </a:ext>
            </a:extLst>
          </p:cNvPr>
          <p:cNvSpPr/>
          <p:nvPr/>
        </p:nvSpPr>
        <p:spPr bwMode="auto">
          <a:xfrm>
            <a:off x="1752600" y="335197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1" name="Rectangle 1270">
            <a:extLst>
              <a:ext uri="{FF2B5EF4-FFF2-40B4-BE49-F238E27FC236}">
                <a16:creationId xmlns:a16="http://schemas.microsoft.com/office/drawing/2014/main" id="{027BFD64-C628-7D22-C1D0-9DD891E79F69}"/>
              </a:ext>
            </a:extLst>
          </p:cNvPr>
          <p:cNvSpPr/>
          <p:nvPr/>
        </p:nvSpPr>
        <p:spPr bwMode="auto">
          <a:xfrm>
            <a:off x="4082149" y="883919"/>
            <a:ext cx="279324" cy="31963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2" name="Rectangle 1271">
            <a:extLst>
              <a:ext uri="{FF2B5EF4-FFF2-40B4-BE49-F238E27FC236}">
                <a16:creationId xmlns:a16="http://schemas.microsoft.com/office/drawing/2014/main" id="{BB85845F-24B1-5C25-4DD0-95B655C1C4AE}"/>
              </a:ext>
            </a:extLst>
          </p:cNvPr>
          <p:cNvSpPr/>
          <p:nvPr/>
        </p:nvSpPr>
        <p:spPr bwMode="auto">
          <a:xfrm>
            <a:off x="1733931" y="378895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5" name="Rectangle 1274">
            <a:extLst>
              <a:ext uri="{FF2B5EF4-FFF2-40B4-BE49-F238E27FC236}">
                <a16:creationId xmlns:a16="http://schemas.microsoft.com/office/drawing/2014/main" id="{12F3CB9D-F5CA-4D27-43BE-4FF883F284E9}"/>
              </a:ext>
            </a:extLst>
          </p:cNvPr>
          <p:cNvSpPr/>
          <p:nvPr/>
        </p:nvSpPr>
        <p:spPr bwMode="auto">
          <a:xfrm>
            <a:off x="5750929" y="1341119"/>
            <a:ext cx="279324" cy="275997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6" name="Rectangle 1275">
            <a:extLst>
              <a:ext uri="{FF2B5EF4-FFF2-40B4-BE49-F238E27FC236}">
                <a16:creationId xmlns:a16="http://schemas.microsoft.com/office/drawing/2014/main" id="{1ADF9A64-F2E4-AD45-CE4D-16DF1D167C37}"/>
              </a:ext>
            </a:extLst>
          </p:cNvPr>
          <p:cNvSpPr/>
          <p:nvPr/>
        </p:nvSpPr>
        <p:spPr bwMode="auto">
          <a:xfrm>
            <a:off x="1737360" y="3131055"/>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7" name="Rectangle 1276">
            <a:extLst>
              <a:ext uri="{FF2B5EF4-FFF2-40B4-BE49-F238E27FC236}">
                <a16:creationId xmlns:a16="http://schemas.microsoft.com/office/drawing/2014/main" id="{7ED9B8FD-A129-17E1-18AA-84BD879DA78B}"/>
              </a:ext>
            </a:extLst>
          </p:cNvPr>
          <p:cNvSpPr/>
          <p:nvPr/>
        </p:nvSpPr>
        <p:spPr bwMode="auto">
          <a:xfrm>
            <a:off x="1729740" y="3569856"/>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58174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5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6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6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6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6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6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2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26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26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68"/>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2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27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27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2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 grpId="0" animBg="1"/>
      <p:bldP spid="1259" grpId="1" animBg="1"/>
      <p:bldP spid="1260" grpId="0" animBg="1"/>
      <p:bldP spid="1260" grpId="1" animBg="1"/>
      <p:bldP spid="1261" grpId="0" animBg="1"/>
      <p:bldP spid="1261" grpId="1" animBg="1"/>
      <p:bldP spid="1262" grpId="0" animBg="1"/>
      <p:bldP spid="1262" grpId="1" animBg="1"/>
      <p:bldP spid="1263" grpId="0" animBg="1"/>
      <p:bldP spid="1263" grpId="1" animBg="1"/>
      <p:bldP spid="1264" grpId="0" animBg="1"/>
      <p:bldP spid="1264" grpId="1" animBg="1"/>
      <p:bldP spid="1265" grpId="0" animBg="1"/>
      <p:bldP spid="1265" grpId="1" animBg="1"/>
      <p:bldP spid="1267" grpId="0" animBg="1"/>
      <p:bldP spid="1267" grpId="1" animBg="1"/>
      <p:bldP spid="1268" grpId="0" animBg="1"/>
      <p:bldP spid="1268" grpId="1" animBg="1"/>
      <p:bldP spid="1271" grpId="0" animBg="1"/>
      <p:bldP spid="1271" grpId="1" animBg="1"/>
      <p:bldP spid="1272" grpId="0" animBg="1"/>
      <p:bldP spid="1272" grpId="1" animBg="1"/>
      <p:bldP spid="1275" grpId="0" animBg="1"/>
      <p:bldP spid="1276" grpId="0" animBg="1"/>
      <p:bldP spid="127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BAEB8EAB-4893-CE27-A289-7857DEDD7D59}"/>
              </a:ext>
            </a:extLst>
          </p:cNvPr>
          <p:cNvPicPr>
            <a:picLocks noChangeAspect="1"/>
          </p:cNvPicPr>
          <p:nvPr/>
        </p:nvPicPr>
        <p:blipFill>
          <a:blip r:embed="rId2" cstate="print">
            <a:extLst>
              <a:ext uri="{28A0092B-C50C-407E-A947-70E740481C1C}">
                <a14:useLocalDpi xmlns:a14="http://schemas.microsoft.com/office/drawing/2010/main" val="0"/>
              </a:ext>
            </a:extLst>
          </a:blip>
          <a:srcRect t="24325" b="24325"/>
          <a:stretch/>
        </p:blipFill>
        <p:spPr bwMode="auto">
          <a:xfrm>
            <a:off x="1920875" y="693420"/>
            <a:ext cx="5302250" cy="3852578"/>
          </a:xfrm>
          <a:prstGeom prst="rect">
            <a:avLst/>
          </a:prstGeom>
          <a:noFill/>
          <a:ln w="9525">
            <a:noFill/>
            <a:miter lim="800000"/>
            <a:headEnd/>
            <a:tailEnd/>
          </a:ln>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525852" y="2827020"/>
            <a:ext cx="7015619" cy="171897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P. </a:t>
            </a:r>
            <a:r>
              <a:rPr lang="en-GB" sz="800" dirty="0" err="1"/>
              <a:t>Graßl</a:t>
            </a:r>
            <a:r>
              <a:rPr lang="en-GB" sz="800" dirty="0"/>
              <a:t>, H. </a:t>
            </a:r>
            <a:r>
              <a:rPr lang="en-GB" sz="800" dirty="0" err="1"/>
              <a:t>Schraffenberger</a:t>
            </a:r>
            <a:r>
              <a:rPr lang="en-GB" sz="800" dirty="0"/>
              <a:t>, F. Z. </a:t>
            </a:r>
            <a:r>
              <a:rPr lang="en-GB" sz="800" dirty="0" err="1"/>
              <a:t>Borgesius</a:t>
            </a:r>
            <a:r>
              <a:rPr lang="en-GB" sz="800" dirty="0"/>
              <a:t>, and M. </a:t>
            </a:r>
            <a:r>
              <a:rPr lang="en-GB" sz="800" dirty="0" err="1"/>
              <a:t>Buijzen</a:t>
            </a:r>
            <a:r>
              <a:rPr lang="en-GB" sz="800" dirty="0"/>
              <a:t>,</a:t>
            </a:r>
            <a:br>
              <a:rPr lang="en-GB" sz="800" dirty="0"/>
            </a:br>
            <a:r>
              <a:rPr lang="en-GB" sz="800" dirty="0"/>
              <a:t>“</a:t>
            </a:r>
            <a:r>
              <a:rPr lang="en-GB" sz="800" dirty="0">
                <a:hlinkClick r:id="rId3"/>
              </a:rPr>
              <a:t>Dark and Bright Patterns in Cookie Consent Requests</a:t>
            </a:r>
            <a:r>
              <a:rPr lang="en-GB" sz="800" dirty="0"/>
              <a:t>,” 10.33621/jdsr.v3i1.54.</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758440" y="1925159"/>
            <a:ext cx="3619500" cy="901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Freeform: Shape 11">
            <a:extLst>
              <a:ext uri="{FF2B5EF4-FFF2-40B4-BE49-F238E27FC236}">
                <a16:creationId xmlns:a16="http://schemas.microsoft.com/office/drawing/2014/main" id="{337A4496-1F78-F103-89F1-70EC19AAF97C}"/>
              </a:ext>
            </a:extLst>
          </p:cNvPr>
          <p:cNvSpPr/>
          <p:nvPr/>
        </p:nvSpPr>
        <p:spPr bwMode="auto">
          <a:xfrm rot="10800000">
            <a:off x="1525851" y="557511"/>
            <a:ext cx="7015619" cy="158943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More than just annoying</a:t>
            </a:r>
          </a:p>
        </p:txBody>
      </p:sp>
    </p:spTree>
    <p:extLst>
      <p:ext uri="{BB962C8B-B14F-4D97-AF65-F5344CB8AC3E}">
        <p14:creationId xmlns:p14="http://schemas.microsoft.com/office/powerpoint/2010/main" val="859102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F197-44AB-9844-F76A-3E0590D1A4A8}"/>
              </a:ext>
            </a:extLst>
          </p:cNvPr>
          <p:cNvSpPr>
            <a:spLocks noGrp="1"/>
          </p:cNvSpPr>
          <p:nvPr>
            <p:ph type="title"/>
          </p:nvPr>
        </p:nvSpPr>
        <p:spPr/>
        <p:txBody>
          <a:bodyPr/>
          <a:lstStyle/>
          <a:p>
            <a:r>
              <a:rPr lang="en-GB" dirty="0"/>
              <a:t>Violations in consent dialogs</a:t>
            </a:r>
            <a:endParaRPr lang="en-DE" dirty="0"/>
          </a:p>
        </p:txBody>
      </p:sp>
      <p:sp>
        <p:nvSpPr>
          <p:cNvPr id="3" name="Content Placeholder 2">
            <a:extLst>
              <a:ext uri="{FF2B5EF4-FFF2-40B4-BE49-F238E27FC236}">
                <a16:creationId xmlns:a16="http://schemas.microsoft.com/office/drawing/2014/main" id="{F7F9C63E-7DA0-84C5-5DB9-74962D409283}"/>
              </a:ext>
            </a:extLst>
          </p:cNvPr>
          <p:cNvSpPr>
            <a:spLocks noGrp="1"/>
          </p:cNvSpPr>
          <p:nvPr>
            <p:ph idx="1"/>
          </p:nvPr>
        </p:nvSpPr>
        <p:spPr/>
        <p:txBody>
          <a:bodyPr/>
          <a:lstStyle/>
          <a:p>
            <a:pPr marL="285750" indent="-285750">
              <a:buFont typeface="Arial" panose="020B0604020202020204" pitchFamily="34" charset="0"/>
              <a:buChar char="•"/>
            </a:pPr>
            <a:r>
              <a:rPr lang="en-GB" dirty="0"/>
              <a:t>In total: at least one dark pattern in 347 of the 384 apps with a dialog (90.36 %).</a:t>
            </a:r>
            <a:br>
              <a:rPr lang="en-GB" dirty="0"/>
            </a:br>
            <a:br>
              <a:rPr lang="en-GB" dirty="0"/>
            </a:br>
            <a:r>
              <a:rPr lang="en-GB" dirty="0"/>
              <a:t>The share of dark patterns in dialogs is slightly higher on Android (91.28 %) compared to iOS (89.79 %).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These are not violations on their own!</a:t>
            </a:r>
            <a:r>
              <a:rPr lang="en-GB" dirty="0"/>
              <a:t> Dark patterns only result in the obtained consent being invalid. The actual violation is tracking based on that supposed consent.</a:t>
            </a:r>
          </a:p>
          <a:p>
            <a:pPr marL="285750" indent="-285750">
              <a:buFont typeface="Arial" panose="020B0604020202020204" pitchFamily="34" charset="0"/>
              <a:buChar char="•"/>
            </a:pPr>
            <a:r>
              <a:rPr lang="en-GB" dirty="0"/>
              <a:t>297 of the 347 apps with a detected dark pattern in their dialog (85.59 %) transmitted pseudonymous data in any of our runs.</a:t>
            </a:r>
            <a:br>
              <a:rPr lang="en-GB" dirty="0"/>
            </a:br>
            <a:br>
              <a:rPr lang="en-GB" dirty="0"/>
            </a:br>
            <a:r>
              <a:rPr lang="en-GB" dirty="0"/>
              <a:t>=&gt; 77.34 % of the detected dialogs failed to acquire valid consent for the tracking they perform.</a:t>
            </a:r>
            <a:endParaRPr lang="en-DE" dirty="0"/>
          </a:p>
        </p:txBody>
      </p:sp>
    </p:spTree>
    <p:extLst>
      <p:ext uri="{BB962C8B-B14F-4D97-AF65-F5344CB8AC3E}">
        <p14:creationId xmlns:p14="http://schemas.microsoft.com/office/powerpoint/2010/main" val="269313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A6A2-F118-0BB3-C97D-FDAE6D6E98C6}"/>
              </a:ext>
            </a:extLst>
          </p:cNvPr>
          <p:cNvSpPr>
            <a:spLocks noGrp="1"/>
          </p:cNvSpPr>
          <p:nvPr>
            <p:ph type="title"/>
          </p:nvPr>
        </p:nvSpPr>
        <p:spPr/>
        <p:txBody>
          <a:bodyPr/>
          <a:lstStyle/>
          <a:p>
            <a:r>
              <a:rPr lang="en-GB" dirty="0"/>
              <a:t>Validation of consent dialog results</a:t>
            </a:r>
            <a:endParaRPr lang="en-DE" dirty="0"/>
          </a:p>
        </p:txBody>
      </p:sp>
      <p:sp>
        <p:nvSpPr>
          <p:cNvPr id="3" name="Content Placeholder 2">
            <a:extLst>
              <a:ext uri="{FF2B5EF4-FFF2-40B4-BE49-F238E27FC236}">
                <a16:creationId xmlns:a16="http://schemas.microsoft.com/office/drawing/2014/main" id="{B21B9A41-7E44-8F41-4437-12931350127E}"/>
              </a:ext>
            </a:extLst>
          </p:cNvPr>
          <p:cNvSpPr>
            <a:spLocks noGrp="1"/>
          </p:cNvSpPr>
          <p:nvPr>
            <p:ph idx="1"/>
          </p:nvPr>
        </p:nvSpPr>
        <p:spPr/>
        <p:txBody>
          <a:bodyPr/>
          <a:lstStyle/>
          <a:p>
            <a:pPr marL="285750" indent="-285750">
              <a:buFont typeface="Arial" panose="020B0604020202020204" pitchFamily="34" charset="0"/>
              <a:buChar char="•"/>
            </a:pPr>
            <a:r>
              <a:rPr lang="en-GB" dirty="0"/>
              <a:t>Manual validation of consent element detection using screenshots for 250 apps: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Notably: not a single false positive. False negatives expected due to approach and don’t impact validity of detected violations (as these are only for dialogs).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Manual validation of detected dark patterns for 25 apps: no false positives either, one “accept” button larger than the “reject” button was not detected.</a:t>
            </a:r>
            <a:endParaRPr lang="en-DE" dirty="0"/>
          </a:p>
        </p:txBody>
      </p:sp>
      <p:graphicFrame>
        <p:nvGraphicFramePr>
          <p:cNvPr id="4" name="Table 4">
            <a:extLst>
              <a:ext uri="{FF2B5EF4-FFF2-40B4-BE49-F238E27FC236}">
                <a16:creationId xmlns:a16="http://schemas.microsoft.com/office/drawing/2014/main" id="{28072970-C336-01BB-EA09-FF05CC5FA608}"/>
              </a:ext>
            </a:extLst>
          </p:cNvPr>
          <p:cNvGraphicFramePr>
            <a:graphicFrameLocks noGrp="1"/>
          </p:cNvGraphicFramePr>
          <p:nvPr>
            <p:extLst>
              <p:ext uri="{D42A27DB-BD31-4B8C-83A1-F6EECF244321}">
                <p14:modId xmlns:p14="http://schemas.microsoft.com/office/powerpoint/2010/main" val="415743060"/>
              </p:ext>
            </p:extLst>
          </p:nvPr>
        </p:nvGraphicFramePr>
        <p:xfrm>
          <a:off x="2914650" y="1200150"/>
          <a:ext cx="3314700" cy="1828800"/>
        </p:xfrm>
        <a:graphic>
          <a:graphicData uri="http://schemas.openxmlformats.org/drawingml/2006/table">
            <a:tbl>
              <a:tblPr firstRow="1" bandRow="1">
                <a:tableStyleId>{5C22544A-7EE6-4342-B048-85BDC9FD1C3A}</a:tableStyleId>
              </a:tblPr>
              <a:tblGrid>
                <a:gridCol w="1190785">
                  <a:extLst>
                    <a:ext uri="{9D8B030D-6E8A-4147-A177-3AD203B41FA5}">
                      <a16:colId xmlns:a16="http://schemas.microsoft.com/office/drawing/2014/main" val="351464178"/>
                    </a:ext>
                  </a:extLst>
                </a:gridCol>
                <a:gridCol w="1155967">
                  <a:extLst>
                    <a:ext uri="{9D8B030D-6E8A-4147-A177-3AD203B41FA5}">
                      <a16:colId xmlns:a16="http://schemas.microsoft.com/office/drawing/2014/main" val="886287003"/>
                    </a:ext>
                  </a:extLst>
                </a:gridCol>
                <a:gridCol w="967948">
                  <a:extLst>
                    <a:ext uri="{9D8B030D-6E8A-4147-A177-3AD203B41FA5}">
                      <a16:colId xmlns:a16="http://schemas.microsoft.com/office/drawing/2014/main" val="2135209326"/>
                    </a:ext>
                  </a:extLst>
                </a:gridCol>
              </a:tblGrid>
              <a:tr h="271145">
                <a:tc>
                  <a:txBody>
                    <a:bodyPr/>
                    <a:lstStyle/>
                    <a:p>
                      <a:r>
                        <a:rPr lang="en-GB" sz="1400" dirty="0"/>
                        <a:t>Detected</a:t>
                      </a:r>
                      <a:endParaRPr lang="en-DE" sz="1400" dirty="0"/>
                    </a:p>
                  </a:txBody>
                  <a:tcPr/>
                </a:tc>
                <a:tc>
                  <a:txBody>
                    <a:bodyPr/>
                    <a:lstStyle/>
                    <a:p>
                      <a:r>
                        <a:rPr lang="en-GB" sz="1400" dirty="0"/>
                        <a:t>Actual</a:t>
                      </a:r>
                      <a:endParaRPr lang="en-DE" sz="1400" dirty="0"/>
                    </a:p>
                  </a:txBody>
                  <a:tcPr/>
                </a:tc>
                <a:tc>
                  <a:txBody>
                    <a:bodyPr/>
                    <a:lstStyle/>
                    <a:p>
                      <a:pPr algn="r"/>
                      <a:r>
                        <a:rPr lang="en-GB" sz="1400" dirty="0"/>
                        <a:t>Count</a:t>
                      </a:r>
                      <a:endParaRPr lang="en-DE" sz="1400" dirty="0"/>
                    </a:p>
                  </a:txBody>
                  <a:tcPr/>
                </a:tc>
                <a:extLst>
                  <a:ext uri="{0D108BD9-81ED-4DB2-BD59-A6C34878D82A}">
                    <a16:rowId xmlns:a16="http://schemas.microsoft.com/office/drawing/2014/main" val="3528745886"/>
                  </a:ext>
                </a:extLst>
              </a:tr>
              <a:tr h="271145">
                <a:tc>
                  <a:txBody>
                    <a:bodyPr/>
                    <a:lstStyle/>
                    <a:p>
                      <a:r>
                        <a:rPr lang="en-GB" sz="1400" dirty="0"/>
                        <a:t>neither</a:t>
                      </a:r>
                      <a:endParaRPr lang="en-DE" sz="1400" dirty="0"/>
                    </a:p>
                  </a:txBody>
                  <a:tcPr/>
                </a:tc>
                <a:tc>
                  <a:txBody>
                    <a:bodyPr/>
                    <a:lstStyle/>
                    <a:p>
                      <a:r>
                        <a:rPr lang="en-GB" sz="1400" dirty="0"/>
                        <a:t>link</a:t>
                      </a:r>
                      <a:endParaRPr lang="en-DE" sz="1400" dirty="0"/>
                    </a:p>
                  </a:txBody>
                  <a:tcPr/>
                </a:tc>
                <a:tc>
                  <a:txBody>
                    <a:bodyPr/>
                    <a:lstStyle/>
                    <a:p>
                      <a:pPr algn="r"/>
                      <a:r>
                        <a:rPr lang="en-GB" sz="1400" dirty="0"/>
                        <a:t>1</a:t>
                      </a:r>
                      <a:endParaRPr lang="en-DE" sz="1400" dirty="0"/>
                    </a:p>
                  </a:txBody>
                  <a:tcPr/>
                </a:tc>
                <a:extLst>
                  <a:ext uri="{0D108BD9-81ED-4DB2-BD59-A6C34878D82A}">
                    <a16:rowId xmlns:a16="http://schemas.microsoft.com/office/drawing/2014/main" val="437606487"/>
                  </a:ext>
                </a:extLst>
              </a:tr>
              <a:tr h="271145">
                <a:tc>
                  <a:txBody>
                    <a:bodyPr/>
                    <a:lstStyle/>
                    <a:p>
                      <a:r>
                        <a:rPr lang="en-GB" sz="1400" dirty="0"/>
                        <a:t>neither</a:t>
                      </a:r>
                      <a:endParaRPr lang="en-DE" sz="1400" dirty="0"/>
                    </a:p>
                  </a:txBody>
                  <a:tcPr/>
                </a:tc>
                <a:tc>
                  <a:txBody>
                    <a:bodyPr/>
                    <a:lstStyle/>
                    <a:p>
                      <a:r>
                        <a:rPr lang="en-GB" sz="1400" dirty="0"/>
                        <a:t>notice</a:t>
                      </a:r>
                      <a:endParaRPr lang="en-DE" sz="1400" dirty="0"/>
                    </a:p>
                  </a:txBody>
                  <a:tcPr/>
                </a:tc>
                <a:tc>
                  <a:txBody>
                    <a:bodyPr/>
                    <a:lstStyle/>
                    <a:p>
                      <a:pPr algn="r"/>
                      <a:r>
                        <a:rPr lang="en-GB" sz="1400" dirty="0"/>
                        <a:t>2</a:t>
                      </a:r>
                      <a:endParaRPr lang="en-DE" sz="1400" dirty="0"/>
                    </a:p>
                  </a:txBody>
                  <a:tcPr/>
                </a:tc>
                <a:extLst>
                  <a:ext uri="{0D108BD9-81ED-4DB2-BD59-A6C34878D82A}">
                    <a16:rowId xmlns:a16="http://schemas.microsoft.com/office/drawing/2014/main" val="2943279604"/>
                  </a:ext>
                </a:extLst>
              </a:tr>
              <a:tr h="271145">
                <a:tc>
                  <a:txBody>
                    <a:bodyPr/>
                    <a:lstStyle/>
                    <a:p>
                      <a:r>
                        <a:rPr lang="en-GB" sz="1400" dirty="0"/>
                        <a:t>neither</a:t>
                      </a:r>
                      <a:endParaRPr lang="en-DE" sz="1400" dirty="0"/>
                    </a:p>
                  </a:txBody>
                  <a:tcPr/>
                </a:tc>
                <a:tc>
                  <a:txBody>
                    <a:bodyPr/>
                    <a:lstStyle/>
                    <a:p>
                      <a:r>
                        <a:rPr lang="en-GB" sz="1400" dirty="0"/>
                        <a:t>dialog</a:t>
                      </a:r>
                      <a:endParaRPr lang="en-DE" sz="1400" dirty="0"/>
                    </a:p>
                  </a:txBody>
                  <a:tcPr/>
                </a:tc>
                <a:tc>
                  <a:txBody>
                    <a:bodyPr/>
                    <a:lstStyle/>
                    <a:p>
                      <a:pPr algn="r"/>
                      <a:r>
                        <a:rPr lang="en-GB" sz="1400" dirty="0"/>
                        <a:t>15</a:t>
                      </a:r>
                      <a:endParaRPr lang="en-DE" sz="1400" dirty="0"/>
                    </a:p>
                  </a:txBody>
                  <a:tcPr/>
                </a:tc>
                <a:extLst>
                  <a:ext uri="{0D108BD9-81ED-4DB2-BD59-A6C34878D82A}">
                    <a16:rowId xmlns:a16="http://schemas.microsoft.com/office/drawing/2014/main" val="1685407255"/>
                  </a:ext>
                </a:extLst>
              </a:tr>
              <a:tr h="271145">
                <a:tc>
                  <a:txBody>
                    <a:bodyPr/>
                    <a:lstStyle/>
                    <a:p>
                      <a:r>
                        <a:rPr lang="en-GB" sz="1400" dirty="0"/>
                        <a:t>link</a:t>
                      </a:r>
                      <a:endParaRPr lang="en-DE" sz="1400" dirty="0"/>
                    </a:p>
                  </a:txBody>
                  <a:tcPr/>
                </a:tc>
                <a:tc>
                  <a:txBody>
                    <a:bodyPr/>
                    <a:lstStyle/>
                    <a:p>
                      <a:r>
                        <a:rPr lang="en-GB" sz="1400" dirty="0"/>
                        <a:t>notice</a:t>
                      </a:r>
                      <a:endParaRPr lang="en-DE" sz="1400" dirty="0"/>
                    </a:p>
                  </a:txBody>
                  <a:tcPr/>
                </a:tc>
                <a:tc>
                  <a:txBody>
                    <a:bodyPr/>
                    <a:lstStyle/>
                    <a:p>
                      <a:pPr algn="r"/>
                      <a:r>
                        <a:rPr lang="en-GB" sz="1400" dirty="0"/>
                        <a:t>2</a:t>
                      </a:r>
                      <a:endParaRPr lang="en-DE" sz="1400" dirty="0"/>
                    </a:p>
                  </a:txBody>
                  <a:tcPr/>
                </a:tc>
                <a:extLst>
                  <a:ext uri="{0D108BD9-81ED-4DB2-BD59-A6C34878D82A}">
                    <a16:rowId xmlns:a16="http://schemas.microsoft.com/office/drawing/2014/main" val="4074577434"/>
                  </a:ext>
                </a:extLst>
              </a:tr>
              <a:tr h="271145">
                <a:tc>
                  <a:txBody>
                    <a:bodyPr/>
                    <a:lstStyle/>
                    <a:p>
                      <a:r>
                        <a:rPr lang="en-GB" sz="1400" dirty="0"/>
                        <a:t>link</a:t>
                      </a:r>
                      <a:endParaRPr lang="en-DE" sz="1400" dirty="0"/>
                    </a:p>
                  </a:txBody>
                  <a:tcPr/>
                </a:tc>
                <a:tc>
                  <a:txBody>
                    <a:bodyPr/>
                    <a:lstStyle/>
                    <a:p>
                      <a:r>
                        <a:rPr lang="en-GB" sz="1400" dirty="0"/>
                        <a:t>dialog</a:t>
                      </a:r>
                      <a:endParaRPr lang="en-DE" sz="1400" dirty="0"/>
                    </a:p>
                  </a:txBody>
                  <a:tcPr/>
                </a:tc>
                <a:tc>
                  <a:txBody>
                    <a:bodyPr/>
                    <a:lstStyle/>
                    <a:p>
                      <a:pPr algn="r"/>
                      <a:r>
                        <a:rPr lang="en-GB" sz="1400" dirty="0"/>
                        <a:t>5</a:t>
                      </a:r>
                      <a:endParaRPr lang="en-DE" sz="1400" dirty="0"/>
                    </a:p>
                  </a:txBody>
                  <a:tcPr/>
                </a:tc>
                <a:extLst>
                  <a:ext uri="{0D108BD9-81ED-4DB2-BD59-A6C34878D82A}">
                    <a16:rowId xmlns:a16="http://schemas.microsoft.com/office/drawing/2014/main" val="2513375245"/>
                  </a:ext>
                </a:extLst>
              </a:tr>
            </a:tbl>
          </a:graphicData>
        </a:graphic>
      </p:graphicFrame>
    </p:spTree>
    <p:extLst>
      <p:ext uri="{BB962C8B-B14F-4D97-AF65-F5344CB8AC3E}">
        <p14:creationId xmlns:p14="http://schemas.microsoft.com/office/powerpoint/2010/main" val="46124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360ED-F0C1-6438-B463-74A5B72156F8}"/>
              </a:ext>
            </a:extLst>
          </p:cNvPr>
          <p:cNvSpPr>
            <a:spLocks noGrp="1"/>
          </p:cNvSpPr>
          <p:nvPr>
            <p:ph type="title"/>
          </p:nvPr>
        </p:nvSpPr>
        <p:spPr/>
        <p:txBody>
          <a:bodyPr/>
          <a:lstStyle/>
          <a:p>
            <a:r>
              <a:rPr lang="en-GB" dirty="0"/>
              <a:t>Data sent to trackers</a:t>
            </a:r>
            <a:endParaRPr lang="en-DE" dirty="0"/>
          </a:p>
        </p:txBody>
      </p:sp>
      <p:sp>
        <p:nvSpPr>
          <p:cNvPr id="3" name="Content Placeholder 2">
            <a:extLst>
              <a:ext uri="{FF2B5EF4-FFF2-40B4-BE49-F238E27FC236}">
                <a16:creationId xmlns:a16="http://schemas.microsoft.com/office/drawing/2014/main" id="{302C921E-9765-0478-42B3-1C9F40C3C8AC}"/>
              </a:ext>
            </a:extLst>
          </p:cNvPr>
          <p:cNvSpPr>
            <a:spLocks noGrp="1"/>
          </p:cNvSpPr>
          <p:nvPr>
            <p:ph idx="1"/>
          </p:nvPr>
        </p:nvSpPr>
        <p:spPr/>
        <p:txBody>
          <a:bodyPr/>
          <a:lstStyle/>
          <a:p>
            <a:pPr marL="285750" indent="-285750">
              <a:buFont typeface="Arial" panose="020B0604020202020204" pitchFamily="34" charset="0"/>
              <a:buChar char="•"/>
            </a:pPr>
            <a:r>
              <a:rPr lang="en-GB" dirty="0"/>
              <a:t>To analyse transmitted data: as request data is often obfuscated and ridiculously nested, we wrote 26 adapters for common tracking endpoints.</a:t>
            </a:r>
          </a:p>
          <a:p>
            <a:pPr marL="476250" lvl="1" indent="-285750">
              <a:buFont typeface="Arial" panose="020B0604020202020204" pitchFamily="34" charset="0"/>
              <a:buChar char="•"/>
            </a:pPr>
            <a:r>
              <a:rPr lang="en-GB" dirty="0"/>
              <a:t>These already cover more than 10% of all traffic!</a:t>
            </a:r>
          </a:p>
          <a:p>
            <a:pPr marL="476250" lvl="1" indent="-285750">
              <a:buFont typeface="Arial" panose="020B0604020202020204" pitchFamily="34" charset="0"/>
              <a:buChar char="•"/>
            </a:pPr>
            <a:r>
              <a:rPr lang="en-GB" dirty="0"/>
              <a:t>For everything else: indicator matching of honey data.</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72.95 % of apps transmitted unique device ID without interaction.</a:t>
            </a:r>
          </a:p>
          <a:p>
            <a:pPr marL="285750" indent="-285750">
              <a:buFont typeface="Arial" panose="020B0604020202020204" pitchFamily="34" charset="0"/>
              <a:buChar char="•"/>
            </a:pPr>
            <a:r>
              <a:rPr lang="en-GB" dirty="0"/>
              <a:t>Also, 33.32 % of requests before interaction were identified as going to trackers according to Exodus, with 78.08 % of apps making at least one request to a tracker.</a:t>
            </a:r>
            <a:endParaRPr lang="en-DE" dirty="0"/>
          </a:p>
        </p:txBody>
      </p:sp>
    </p:spTree>
    <p:extLst>
      <p:ext uri="{BB962C8B-B14F-4D97-AF65-F5344CB8AC3E}">
        <p14:creationId xmlns:p14="http://schemas.microsoft.com/office/powerpoint/2010/main" val="337681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6F48-DBB8-D5BC-64B3-723A12D0800B}"/>
              </a:ext>
            </a:extLst>
          </p:cNvPr>
          <p:cNvSpPr>
            <a:spLocks noGrp="1"/>
          </p:cNvSpPr>
          <p:nvPr>
            <p:ph type="title"/>
          </p:nvPr>
        </p:nvSpPr>
        <p:spPr/>
        <p:txBody>
          <a:bodyPr/>
          <a:lstStyle/>
          <a:p>
            <a:r>
              <a:rPr lang="en-GB" dirty="0"/>
              <a:t>Data types</a:t>
            </a:r>
            <a:endParaRPr lang="en-DE" dirty="0"/>
          </a:p>
        </p:txBody>
      </p:sp>
      <p:pic>
        <p:nvPicPr>
          <p:cNvPr id="5" name="Content Placeholder 4">
            <a:extLst>
              <a:ext uri="{FF2B5EF4-FFF2-40B4-BE49-F238E27FC236}">
                <a16:creationId xmlns:a16="http://schemas.microsoft.com/office/drawing/2014/main" id="{8174A4F0-9EEB-4286-8567-EF8E21DCB6F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83234" y="45243"/>
            <a:ext cx="3777532" cy="4479607"/>
          </a:xfrm>
        </p:spPr>
      </p:pic>
      <p:sp>
        <p:nvSpPr>
          <p:cNvPr id="6" name="TextBox 5">
            <a:extLst>
              <a:ext uri="{FF2B5EF4-FFF2-40B4-BE49-F238E27FC236}">
                <a16:creationId xmlns:a16="http://schemas.microsoft.com/office/drawing/2014/main" id="{D4593F72-E304-ABE0-2867-0BE096172FA3}"/>
              </a:ext>
            </a:extLst>
          </p:cNvPr>
          <p:cNvSpPr txBox="1"/>
          <p:nvPr/>
        </p:nvSpPr>
        <p:spPr>
          <a:xfrm>
            <a:off x="500831" y="3636106"/>
            <a:ext cx="2075723" cy="707886"/>
          </a:xfrm>
          <a:prstGeom prst="rect">
            <a:avLst/>
          </a:prstGeom>
          <a:noFill/>
        </p:spPr>
        <p:txBody>
          <a:bodyPr wrap="square" rtlCol="0">
            <a:spAutoFit/>
          </a:bodyPr>
          <a:lstStyle/>
          <a:p>
            <a:pPr algn="r"/>
            <a:r>
              <a:rPr lang="en-GB" sz="800" dirty="0"/>
              <a:t>Number of times the observed data types were transmitted per app and tracker </a:t>
            </a:r>
            <a:r>
              <a:rPr lang="en-GB" sz="800" b="1" dirty="0"/>
              <a:t>before interaction</a:t>
            </a:r>
            <a:r>
              <a:rPr lang="en-GB" sz="800" dirty="0"/>
              <a:t>. Note that we are also using the term “IDFA” for the Android advertising ID here.</a:t>
            </a:r>
          </a:p>
        </p:txBody>
      </p:sp>
      <p:sp>
        <p:nvSpPr>
          <p:cNvPr id="7" name="Rectangle 6">
            <a:extLst>
              <a:ext uri="{FF2B5EF4-FFF2-40B4-BE49-F238E27FC236}">
                <a16:creationId xmlns:a16="http://schemas.microsoft.com/office/drawing/2014/main" id="{55E8FF33-F5B3-741E-8F27-C165F57B5441}"/>
              </a:ext>
            </a:extLst>
          </p:cNvPr>
          <p:cNvSpPr/>
          <p:nvPr/>
        </p:nvSpPr>
        <p:spPr bwMode="auto">
          <a:xfrm>
            <a:off x="3185160" y="202006"/>
            <a:ext cx="3200400" cy="4914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1F1BE62D-2E87-800F-8726-91C2C8E7C899}"/>
              </a:ext>
            </a:extLst>
          </p:cNvPr>
          <p:cNvSpPr/>
          <p:nvPr/>
        </p:nvSpPr>
        <p:spPr bwMode="auto">
          <a:xfrm>
            <a:off x="3324936" y="2488006"/>
            <a:ext cx="530784" cy="17899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775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8911-9DBA-2D0B-FA32-5A5402E3C9F8}"/>
              </a:ext>
            </a:extLst>
          </p:cNvPr>
          <p:cNvSpPr>
            <a:spLocks noGrp="1"/>
          </p:cNvSpPr>
          <p:nvPr>
            <p:ph type="title"/>
          </p:nvPr>
        </p:nvSpPr>
        <p:spPr/>
        <p:txBody>
          <a:bodyPr/>
          <a:lstStyle/>
          <a:p>
            <a:r>
              <a:rPr lang="en-GB" dirty="0"/>
              <a:t>Trackers</a:t>
            </a:r>
            <a:endParaRPr lang="en-DE" dirty="0"/>
          </a:p>
        </p:txBody>
      </p:sp>
      <p:pic>
        <p:nvPicPr>
          <p:cNvPr id="5" name="Content Placeholder 4">
            <a:extLst>
              <a:ext uri="{FF2B5EF4-FFF2-40B4-BE49-F238E27FC236}">
                <a16:creationId xmlns:a16="http://schemas.microsoft.com/office/drawing/2014/main" id="{DD480590-4574-CD67-DF4E-6A90F37C1D9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0771" y="83343"/>
            <a:ext cx="3982459" cy="4396821"/>
          </a:xfrm>
        </p:spPr>
      </p:pic>
      <p:sp>
        <p:nvSpPr>
          <p:cNvPr id="6" name="TextBox 5">
            <a:extLst>
              <a:ext uri="{FF2B5EF4-FFF2-40B4-BE49-F238E27FC236}">
                <a16:creationId xmlns:a16="http://schemas.microsoft.com/office/drawing/2014/main" id="{E31F341A-DF16-5649-B9EA-83E889E6ACC3}"/>
              </a:ext>
            </a:extLst>
          </p:cNvPr>
          <p:cNvSpPr txBox="1"/>
          <p:nvPr/>
        </p:nvSpPr>
        <p:spPr>
          <a:xfrm>
            <a:off x="510539" y="3643726"/>
            <a:ext cx="1783081" cy="584775"/>
          </a:xfrm>
          <a:prstGeom prst="rect">
            <a:avLst/>
          </a:prstGeom>
          <a:noFill/>
        </p:spPr>
        <p:txBody>
          <a:bodyPr wrap="square" rtlCol="0">
            <a:spAutoFit/>
          </a:bodyPr>
          <a:lstStyle/>
          <a:p>
            <a:pPr algn="r"/>
            <a:r>
              <a:rPr lang="en-GB" sz="800" dirty="0"/>
              <a:t>Number of apps that sent requests to the 25 most common trackers in our dataset according to Exodus </a:t>
            </a:r>
            <a:r>
              <a:rPr lang="en-GB" sz="800" b="1" dirty="0"/>
              <a:t>without user interaction</a:t>
            </a:r>
            <a:r>
              <a:rPr lang="en-GB" sz="800" dirty="0"/>
              <a:t>.</a:t>
            </a:r>
          </a:p>
        </p:txBody>
      </p:sp>
    </p:spTree>
    <p:extLst>
      <p:ext uri="{BB962C8B-B14F-4D97-AF65-F5344CB8AC3E}">
        <p14:creationId xmlns:p14="http://schemas.microsoft.com/office/powerpoint/2010/main" val="1368885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8911-9DBA-2D0B-FA32-5A5402E3C9F8}"/>
              </a:ext>
            </a:extLst>
          </p:cNvPr>
          <p:cNvSpPr>
            <a:spLocks noGrp="1"/>
          </p:cNvSpPr>
          <p:nvPr>
            <p:ph type="title"/>
          </p:nvPr>
        </p:nvSpPr>
        <p:spPr/>
        <p:txBody>
          <a:bodyPr/>
          <a:lstStyle/>
          <a:p>
            <a:r>
              <a:rPr lang="en-GB" dirty="0"/>
              <a:t>Trackers</a:t>
            </a:r>
            <a:endParaRPr lang="en-DE" dirty="0"/>
          </a:p>
        </p:txBody>
      </p:sp>
      <p:pic>
        <p:nvPicPr>
          <p:cNvPr id="5" name="Content Placeholder 4">
            <a:extLst>
              <a:ext uri="{FF2B5EF4-FFF2-40B4-BE49-F238E27FC236}">
                <a16:creationId xmlns:a16="http://schemas.microsoft.com/office/drawing/2014/main" id="{DD480590-4574-CD67-DF4E-6A90F37C1D9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580771" y="83344"/>
            <a:ext cx="3982459" cy="4396818"/>
          </a:xfrm>
        </p:spPr>
      </p:pic>
      <p:sp>
        <p:nvSpPr>
          <p:cNvPr id="8" name="TextBox 7">
            <a:extLst>
              <a:ext uri="{FF2B5EF4-FFF2-40B4-BE49-F238E27FC236}">
                <a16:creationId xmlns:a16="http://schemas.microsoft.com/office/drawing/2014/main" id="{1F49541A-331A-6D61-602D-23811116A29C}"/>
              </a:ext>
            </a:extLst>
          </p:cNvPr>
          <p:cNvSpPr txBox="1"/>
          <p:nvPr/>
        </p:nvSpPr>
        <p:spPr>
          <a:xfrm>
            <a:off x="510539" y="3643726"/>
            <a:ext cx="1783081" cy="584775"/>
          </a:xfrm>
          <a:prstGeom prst="rect">
            <a:avLst/>
          </a:prstGeom>
          <a:noFill/>
        </p:spPr>
        <p:txBody>
          <a:bodyPr wrap="square" rtlCol="0">
            <a:spAutoFit/>
          </a:bodyPr>
          <a:lstStyle/>
          <a:p>
            <a:pPr algn="r"/>
            <a:r>
              <a:rPr lang="en-GB" sz="800" dirty="0"/>
              <a:t>Number of apps that sent requests to the 25 most common trackers in our dataset according to Exodus </a:t>
            </a:r>
            <a:r>
              <a:rPr lang="en-GB" sz="800" b="1" dirty="0"/>
              <a:t>without user interaction</a:t>
            </a:r>
            <a:r>
              <a:rPr lang="en-GB" sz="800" dirty="0"/>
              <a:t>.</a:t>
            </a:r>
          </a:p>
        </p:txBody>
      </p:sp>
    </p:spTree>
    <p:extLst>
      <p:ext uri="{BB962C8B-B14F-4D97-AF65-F5344CB8AC3E}">
        <p14:creationId xmlns:p14="http://schemas.microsoft.com/office/powerpoint/2010/main" val="900493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880716C-B8D5-CA84-21CE-76655199B4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 y="63935"/>
            <a:ext cx="7178040" cy="3986294"/>
          </a:xfrm>
        </p:spPr>
      </p:pic>
      <p:sp>
        <p:nvSpPr>
          <p:cNvPr id="11" name="TextBox 10">
            <a:extLst>
              <a:ext uri="{FF2B5EF4-FFF2-40B4-BE49-F238E27FC236}">
                <a16:creationId xmlns:a16="http://schemas.microsoft.com/office/drawing/2014/main" id="{91878875-6358-223F-0252-CA78C380E27D}"/>
              </a:ext>
            </a:extLst>
          </p:cNvPr>
          <p:cNvSpPr txBox="1"/>
          <p:nvPr/>
        </p:nvSpPr>
        <p:spPr>
          <a:xfrm>
            <a:off x="815341" y="4047586"/>
            <a:ext cx="7429500" cy="461665"/>
          </a:xfrm>
          <a:prstGeom prst="rect">
            <a:avLst/>
          </a:prstGeom>
          <a:noFill/>
        </p:spPr>
        <p:txBody>
          <a:bodyPr wrap="square" rtlCol="0">
            <a:spAutoFit/>
          </a:bodyPr>
          <a:lstStyle/>
          <a:p>
            <a:pPr algn="r"/>
            <a:r>
              <a:rPr lang="en-GB" sz="800" dirty="0"/>
              <a:t>Observed transmissions of data types to trackers </a:t>
            </a:r>
            <a:r>
              <a:rPr lang="en-GB" sz="800" b="1" dirty="0"/>
              <a:t>without interaction</a:t>
            </a:r>
            <a:r>
              <a:rPr lang="en-GB" sz="800" dirty="0"/>
              <a:t>. We are also using “IDFA” for the Android ad ID here. Each point represents a number of apps transmitting the row’s data type to the column’s tracker, with the size indicating how many apps transmitted at least once. The “&lt;indicators&gt;” observations came from indicator matching in the requests not covered by an endpoint-specific tracking request adapter.</a:t>
            </a:r>
          </a:p>
        </p:txBody>
      </p:sp>
      <p:sp>
        <p:nvSpPr>
          <p:cNvPr id="12" name="Rectangle 11">
            <a:extLst>
              <a:ext uri="{FF2B5EF4-FFF2-40B4-BE49-F238E27FC236}">
                <a16:creationId xmlns:a16="http://schemas.microsoft.com/office/drawing/2014/main" id="{A1CE3100-BA5E-2E7C-0DAE-0744512A1ED5}"/>
              </a:ext>
            </a:extLst>
          </p:cNvPr>
          <p:cNvSpPr/>
          <p:nvPr/>
        </p:nvSpPr>
        <p:spPr bwMode="auto">
          <a:xfrm>
            <a:off x="6659880" y="217246"/>
            <a:ext cx="25908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 name="Rectangle 12">
            <a:extLst>
              <a:ext uri="{FF2B5EF4-FFF2-40B4-BE49-F238E27FC236}">
                <a16:creationId xmlns:a16="http://schemas.microsoft.com/office/drawing/2014/main" id="{3B578EC2-1976-7992-19A7-D11FF999AE97}"/>
              </a:ext>
            </a:extLst>
          </p:cNvPr>
          <p:cNvSpPr/>
          <p:nvPr/>
        </p:nvSpPr>
        <p:spPr bwMode="auto">
          <a:xfrm>
            <a:off x="2004060" y="232486"/>
            <a:ext cx="30480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D723D4B1-1FFE-2725-EEDC-7B7803BCF845}"/>
              </a:ext>
            </a:extLst>
          </p:cNvPr>
          <p:cNvSpPr/>
          <p:nvPr/>
        </p:nvSpPr>
        <p:spPr bwMode="auto">
          <a:xfrm>
            <a:off x="4137660" y="232486"/>
            <a:ext cx="35814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6DD95C57-4683-512D-5264-1B9FB428DA5E}"/>
              </a:ext>
            </a:extLst>
          </p:cNvPr>
          <p:cNvSpPr/>
          <p:nvPr/>
        </p:nvSpPr>
        <p:spPr bwMode="auto">
          <a:xfrm>
            <a:off x="1295400" y="16390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60498E3A-B40F-87EE-333F-23FEFD8D4604}"/>
              </a:ext>
            </a:extLst>
          </p:cNvPr>
          <p:cNvSpPr/>
          <p:nvPr/>
        </p:nvSpPr>
        <p:spPr bwMode="auto">
          <a:xfrm>
            <a:off x="1295400" y="248038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C813BD52-4FC6-318B-B414-5318A0BF3060}"/>
              </a:ext>
            </a:extLst>
          </p:cNvPr>
          <p:cNvSpPr/>
          <p:nvPr/>
        </p:nvSpPr>
        <p:spPr bwMode="auto">
          <a:xfrm>
            <a:off x="1280160" y="1413586"/>
            <a:ext cx="6873240" cy="3390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767FC943-CF79-CD3A-44E2-A4594348DAC4}"/>
              </a:ext>
            </a:extLst>
          </p:cNvPr>
          <p:cNvSpPr/>
          <p:nvPr/>
        </p:nvSpPr>
        <p:spPr bwMode="auto">
          <a:xfrm>
            <a:off x="1295400" y="257182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41590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464C-8C6B-B88D-201A-32B6DCFA539B}"/>
              </a:ext>
            </a:extLst>
          </p:cNvPr>
          <p:cNvSpPr>
            <a:spLocks noGrp="1"/>
          </p:cNvSpPr>
          <p:nvPr>
            <p:ph type="title"/>
          </p:nvPr>
        </p:nvSpPr>
        <p:spPr/>
        <p:txBody>
          <a:bodyPr/>
          <a:lstStyle/>
          <a:p>
            <a:r>
              <a:rPr lang="en-GB" dirty="0"/>
              <a:t>Effect of user choices</a:t>
            </a:r>
            <a:endParaRPr lang="en-DE" dirty="0"/>
          </a:p>
        </p:txBody>
      </p:sp>
      <p:sp>
        <p:nvSpPr>
          <p:cNvPr id="3" name="Content Placeholder 2">
            <a:extLst>
              <a:ext uri="{FF2B5EF4-FFF2-40B4-BE49-F238E27FC236}">
                <a16:creationId xmlns:a16="http://schemas.microsoft.com/office/drawing/2014/main" id="{13C0EE95-2182-9B6D-08C8-0234DA8EE2DD}"/>
              </a:ext>
            </a:extLst>
          </p:cNvPr>
          <p:cNvSpPr>
            <a:spLocks noGrp="1"/>
          </p:cNvSpPr>
          <p:nvPr>
            <p:ph idx="1"/>
          </p:nvPr>
        </p:nvSpPr>
        <p:spPr/>
        <p:txBody>
          <a:bodyPr/>
          <a:lstStyle/>
          <a:p>
            <a:pPr marL="285750" indent="-285750">
              <a:buFont typeface="Arial" panose="020B0604020202020204" pitchFamily="34" charset="0"/>
              <a:buChar char="•"/>
            </a:pPr>
            <a:r>
              <a:rPr lang="en-GB" dirty="0"/>
              <a:t>Analysis interacted with discovered “accept” and “reject” buttons.</a:t>
            </a:r>
          </a:p>
          <a:p>
            <a:pPr marL="285750" indent="-285750">
              <a:buFont typeface="Arial" panose="020B0604020202020204" pitchFamily="34" charset="0"/>
              <a:buChar char="•"/>
            </a:pPr>
            <a:r>
              <a:rPr lang="en-GB" dirty="0"/>
              <a:t>Collected traffic for 330 apps (9,342 requests) after accepting, 28 apps (323 requests) after rejecting.</a:t>
            </a:r>
          </a:p>
          <a:p>
            <a:pPr marL="476250" lvl="1" indent="-285750">
              <a:buFont typeface="Arial" panose="020B0604020202020204" pitchFamily="34" charset="0"/>
              <a:buChar char="•"/>
            </a:pPr>
            <a:r>
              <a:rPr lang="en-GB" dirty="0"/>
              <a:t>Remember the low number of dialogs which even </a:t>
            </a:r>
            <a:r>
              <a:rPr lang="en-GB" i="1" dirty="0"/>
              <a:t>have</a:t>
            </a:r>
            <a:r>
              <a:rPr lang="en-GB" dirty="0"/>
              <a:t> a “reject” button we could click. </a:t>
            </a:r>
          </a:p>
          <a:p>
            <a:pPr marL="476250" lvl="1" indent="-285750">
              <a:buFont typeface="Arial" panose="020B0604020202020204" pitchFamily="34" charset="0"/>
              <a:buChar char="•"/>
            </a:pPr>
            <a:r>
              <a:rPr lang="en-GB" dirty="0"/>
              <a:t>=&gt; Results for rejected runs not representative.</a:t>
            </a:r>
          </a:p>
          <a:p>
            <a:endParaRPr lang="en-GB" dirty="0"/>
          </a:p>
          <a:p>
            <a:pPr marL="285750" indent="-285750">
              <a:buFont typeface="Arial" panose="020B0604020202020204" pitchFamily="34" charset="0"/>
              <a:buChar char="•"/>
            </a:pPr>
            <a:r>
              <a:rPr lang="en-GB" dirty="0"/>
              <a:t>Of the 384 apps with a detected dialog, 282 (73.44 %) already transmitted pseudonymous data before receiving a consent choice.</a:t>
            </a:r>
            <a:endParaRPr lang="en-DE" dirty="0"/>
          </a:p>
        </p:txBody>
      </p:sp>
      <p:graphicFrame>
        <p:nvGraphicFramePr>
          <p:cNvPr id="4" name="Table 3">
            <a:extLst>
              <a:ext uri="{FF2B5EF4-FFF2-40B4-BE49-F238E27FC236}">
                <a16:creationId xmlns:a16="http://schemas.microsoft.com/office/drawing/2014/main" id="{845A138C-F59C-A7AB-7E1B-8E7B8358F54B}"/>
              </a:ext>
            </a:extLst>
          </p:cNvPr>
          <p:cNvGraphicFramePr>
            <a:graphicFrameLocks noGrp="1"/>
          </p:cNvGraphicFramePr>
          <p:nvPr>
            <p:extLst>
              <p:ext uri="{D42A27DB-BD31-4B8C-83A1-F6EECF244321}">
                <p14:modId xmlns:p14="http://schemas.microsoft.com/office/powerpoint/2010/main" val="171138850"/>
              </p:ext>
            </p:extLst>
          </p:nvPr>
        </p:nvGraphicFramePr>
        <p:xfrm>
          <a:off x="701040" y="2885340"/>
          <a:ext cx="7741920" cy="1432560"/>
        </p:xfrm>
        <a:graphic>
          <a:graphicData uri="http://schemas.openxmlformats.org/drawingml/2006/table">
            <a:tbl>
              <a:tblPr firstRow="1" firstCol="1">
                <a:tableStyleId>{5C22544A-7EE6-4342-B048-85BDC9FD1C3A}</a:tableStyleId>
              </a:tblPr>
              <a:tblGrid>
                <a:gridCol w="1935480">
                  <a:extLst>
                    <a:ext uri="{9D8B030D-6E8A-4147-A177-3AD203B41FA5}">
                      <a16:colId xmlns:a16="http://schemas.microsoft.com/office/drawing/2014/main" val="1737406387"/>
                    </a:ext>
                  </a:extLst>
                </a:gridCol>
                <a:gridCol w="1935480">
                  <a:extLst>
                    <a:ext uri="{9D8B030D-6E8A-4147-A177-3AD203B41FA5}">
                      <a16:colId xmlns:a16="http://schemas.microsoft.com/office/drawing/2014/main" val="3063047970"/>
                    </a:ext>
                  </a:extLst>
                </a:gridCol>
                <a:gridCol w="1935480">
                  <a:extLst>
                    <a:ext uri="{9D8B030D-6E8A-4147-A177-3AD203B41FA5}">
                      <a16:colId xmlns:a16="http://schemas.microsoft.com/office/drawing/2014/main" val="707786715"/>
                    </a:ext>
                  </a:extLst>
                </a:gridCol>
                <a:gridCol w="1935480">
                  <a:extLst>
                    <a:ext uri="{9D8B030D-6E8A-4147-A177-3AD203B41FA5}">
                      <a16:colId xmlns:a16="http://schemas.microsoft.com/office/drawing/2014/main" val="725339288"/>
                    </a:ext>
                  </a:extLst>
                </a:gridCol>
              </a:tblGrid>
              <a:tr h="388620">
                <a:tc>
                  <a:txBody>
                    <a:bodyPr/>
                    <a:lstStyle/>
                    <a:p>
                      <a:pPr algn="l" fontAlgn="b"/>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requests identified as trackers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apps contacting at least one tracker</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apps transmitting pseudonymous data</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4291480179"/>
                  </a:ext>
                </a:extLst>
              </a:tr>
              <a:tr h="207607">
                <a:tc>
                  <a:txBody>
                    <a:bodyPr/>
                    <a:lstStyle/>
                    <a:p>
                      <a:pPr algn="l" fontAlgn="b"/>
                      <a:r>
                        <a:rPr lang="en-GB" sz="1400" u="none" strike="noStrike" dirty="0">
                          <a:effectLst/>
                        </a:rPr>
                        <a:t>initial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33.32 %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78.08 %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a:effectLst/>
                        </a:rPr>
                        <a:t>72.95 %</a:t>
                      </a:r>
                      <a:endParaRPr lang="en-DE"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830594945"/>
                  </a:ext>
                </a:extLst>
              </a:tr>
              <a:tr h="207607">
                <a:tc>
                  <a:txBody>
                    <a:bodyPr/>
                    <a:lstStyle/>
                    <a:p>
                      <a:pPr algn="l" fontAlgn="b"/>
                      <a:r>
                        <a:rPr lang="en-GB" sz="1400" u="none" strike="noStrike" dirty="0">
                          <a:effectLst/>
                        </a:rPr>
                        <a:t>accepted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a:effectLst/>
                        </a:rPr>
                        <a:t>31.90 %</a:t>
                      </a:r>
                      <a:endParaRPr lang="en-DE" sz="1400" b="0" i="0" u="none" strike="noStrike">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+ 25 apps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+ 46 apps</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994909263"/>
                  </a:ext>
                </a:extLst>
              </a:tr>
              <a:tr h="207607">
                <a:tc>
                  <a:txBody>
                    <a:bodyPr/>
                    <a:lstStyle/>
                    <a:p>
                      <a:pPr algn="l" fontAlgn="b"/>
                      <a:r>
                        <a:rPr lang="en-GB" sz="1400" u="none" strike="noStrike" dirty="0">
                          <a:effectLst/>
                        </a:rPr>
                        <a:t>rejected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47.06 %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+ 1 apps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+ 1 apps</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1898867714"/>
                  </a:ext>
                </a:extLst>
              </a:tr>
            </a:tbl>
          </a:graphicData>
        </a:graphic>
      </p:graphicFrame>
    </p:spTree>
    <p:extLst>
      <p:ext uri="{BB962C8B-B14F-4D97-AF65-F5344CB8AC3E}">
        <p14:creationId xmlns:p14="http://schemas.microsoft.com/office/powerpoint/2010/main" val="171608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593F72-E304-ABE0-2867-0BE096172FA3}"/>
              </a:ext>
            </a:extLst>
          </p:cNvPr>
          <p:cNvSpPr txBox="1"/>
          <p:nvPr/>
        </p:nvSpPr>
        <p:spPr>
          <a:xfrm>
            <a:off x="320041" y="3173461"/>
            <a:ext cx="1229362" cy="1077218"/>
          </a:xfrm>
          <a:prstGeom prst="rect">
            <a:avLst/>
          </a:prstGeom>
          <a:noFill/>
        </p:spPr>
        <p:txBody>
          <a:bodyPr wrap="square" rtlCol="0">
            <a:spAutoFit/>
          </a:bodyPr>
          <a:lstStyle/>
          <a:p>
            <a:pPr algn="r"/>
            <a:r>
              <a:rPr lang="en-GB" sz="800" dirty="0"/>
              <a:t>Number of times the observed data types were transmitted per app and tracker. Note that we are also using the term “IDFA” for the Android advertising ID here.</a:t>
            </a:r>
          </a:p>
        </p:txBody>
      </p:sp>
      <p:pic>
        <p:nvPicPr>
          <p:cNvPr id="11" name="Content Placeholder 10">
            <a:extLst>
              <a:ext uri="{FF2B5EF4-FFF2-40B4-BE49-F238E27FC236}">
                <a16:creationId xmlns:a16="http://schemas.microsoft.com/office/drawing/2014/main" id="{DA9380AC-59BA-CEDF-13A0-A0B64E7FB4F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1766" y="220981"/>
            <a:ext cx="5960469" cy="4196080"/>
          </a:xfrm>
        </p:spPr>
      </p:pic>
      <p:sp>
        <p:nvSpPr>
          <p:cNvPr id="12" name="Title 1">
            <a:extLst>
              <a:ext uri="{FF2B5EF4-FFF2-40B4-BE49-F238E27FC236}">
                <a16:creationId xmlns:a16="http://schemas.microsoft.com/office/drawing/2014/main" id="{2BBDC7F4-7230-8508-EE36-557C001740E8}"/>
              </a:ext>
            </a:extLst>
          </p:cNvPr>
          <p:cNvSpPr>
            <a:spLocks noGrp="1"/>
          </p:cNvSpPr>
          <p:nvPr>
            <p:ph type="title"/>
          </p:nvPr>
        </p:nvSpPr>
        <p:spPr>
          <a:xfrm>
            <a:off x="431799" y="83343"/>
            <a:ext cx="8375650" cy="531019"/>
          </a:xfrm>
        </p:spPr>
        <p:txBody>
          <a:bodyPr/>
          <a:lstStyle/>
          <a:p>
            <a:r>
              <a:rPr lang="en-GB" dirty="0"/>
              <a:t>Data types</a:t>
            </a:r>
            <a:endParaRPr lang="en-DE" dirty="0"/>
          </a:p>
        </p:txBody>
      </p:sp>
    </p:spTree>
    <p:extLst>
      <p:ext uri="{BB962C8B-B14F-4D97-AF65-F5344CB8AC3E}">
        <p14:creationId xmlns:p14="http://schemas.microsoft.com/office/powerpoint/2010/main" val="1663448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Apple privacy labels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59719" y="747966"/>
            <a:ext cx="7424564" cy="358080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7" name="TextBox 6">
            <a:extLst>
              <a:ext uri="{FF2B5EF4-FFF2-40B4-BE49-F238E27FC236}">
                <a16:creationId xmlns:a16="http://schemas.microsoft.com/office/drawing/2014/main" id="{68F87E03-B0DB-1C1A-CBA6-9D5FEE16BF79}"/>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https://apps.apple.com/us/app/facebook/id284882215</a:t>
            </a:r>
            <a:endParaRPr lang="en-GB" sz="800" dirty="0"/>
          </a:p>
        </p:txBody>
      </p:sp>
    </p:spTree>
    <p:extLst>
      <p:ext uri="{BB962C8B-B14F-4D97-AF65-F5344CB8AC3E}">
        <p14:creationId xmlns:p14="http://schemas.microsoft.com/office/powerpoint/2010/main" val="1618458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Legal situation</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0475" b="30475"/>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a:t>Sebastian Pichler </a:t>
            </a:r>
            <a:r>
              <a:rPr lang="de-DE" sz="900" dirty="0"/>
              <a:t>(Unsplash license)</a:t>
            </a:r>
            <a:endParaRPr dirty="0"/>
          </a:p>
        </p:txBody>
      </p:sp>
    </p:spTree>
    <p:extLst>
      <p:ext uri="{BB962C8B-B14F-4D97-AF65-F5344CB8AC3E}">
        <p14:creationId xmlns:p14="http://schemas.microsoft.com/office/powerpoint/2010/main" val="1863108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8C9F8-3264-4B20-9C14-9E3D5AF0CFCC}"/>
              </a:ext>
            </a:extLst>
          </p:cNvPr>
          <p:cNvSpPr>
            <a:spLocks noGrp="1"/>
          </p:cNvSpPr>
          <p:nvPr>
            <p:ph type="title"/>
          </p:nvPr>
        </p:nvSpPr>
        <p:spPr/>
        <p:txBody>
          <a:bodyPr/>
          <a:lstStyle/>
          <a:p>
            <a:r>
              <a:rPr lang="en-GB" dirty="0"/>
              <a:t>Apple privacy labels</a:t>
            </a:r>
            <a:endParaRPr lang="en-DE" dirty="0"/>
          </a:p>
        </p:txBody>
      </p:sp>
      <p:sp>
        <p:nvSpPr>
          <p:cNvPr id="3" name="Content Placeholder 2">
            <a:extLst>
              <a:ext uri="{FF2B5EF4-FFF2-40B4-BE49-F238E27FC236}">
                <a16:creationId xmlns:a16="http://schemas.microsoft.com/office/drawing/2014/main" id="{C0FEBFBF-1BC7-8852-0CF0-C4B9654244F3}"/>
              </a:ext>
            </a:extLst>
          </p:cNvPr>
          <p:cNvSpPr>
            <a:spLocks noGrp="1"/>
          </p:cNvSpPr>
          <p:nvPr>
            <p:ph idx="1"/>
          </p:nvPr>
        </p:nvSpPr>
        <p:spPr/>
        <p:txBody>
          <a:bodyPr/>
          <a:lstStyle/>
          <a:p>
            <a:pPr marL="285750" indent="-285750">
              <a:buFont typeface="Arial" panose="020B0604020202020204" pitchFamily="34" charset="0"/>
              <a:buChar char="•"/>
            </a:pPr>
            <a:r>
              <a:rPr lang="en-GB" dirty="0"/>
              <a:t>112 of the 2,481 apps on iOS (4.51 %) had an empty privacy label. 182 of them (7.68 %) claimed not to collect any data.</a:t>
            </a:r>
          </a:p>
          <a:p>
            <a:endParaRPr lang="en-GB" dirty="0"/>
          </a:p>
        </p:txBody>
      </p:sp>
      <p:pic>
        <p:nvPicPr>
          <p:cNvPr id="7" name="Graphic 6">
            <a:extLst>
              <a:ext uri="{FF2B5EF4-FFF2-40B4-BE49-F238E27FC236}">
                <a16:creationId xmlns:a16="http://schemas.microsoft.com/office/drawing/2014/main" id="{0352B94D-62BF-FCA5-6658-3BF8DF80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841" y="1424512"/>
            <a:ext cx="4084319" cy="2825243"/>
          </a:xfrm>
          <a:prstGeom prst="rect">
            <a:avLst/>
          </a:prstGeom>
        </p:spPr>
      </p:pic>
      <p:sp>
        <p:nvSpPr>
          <p:cNvPr id="8" name="TextBox 7">
            <a:extLst>
              <a:ext uri="{FF2B5EF4-FFF2-40B4-BE49-F238E27FC236}">
                <a16:creationId xmlns:a16="http://schemas.microsoft.com/office/drawing/2014/main" id="{D8F3CA9A-8826-9B58-6B00-AF1BBFBA8A31}"/>
              </a:ext>
            </a:extLst>
          </p:cNvPr>
          <p:cNvSpPr txBox="1"/>
          <p:nvPr/>
        </p:nvSpPr>
        <p:spPr>
          <a:xfrm>
            <a:off x="1790700" y="4235083"/>
            <a:ext cx="5417820" cy="338554"/>
          </a:xfrm>
          <a:prstGeom prst="rect">
            <a:avLst/>
          </a:prstGeom>
          <a:noFill/>
        </p:spPr>
        <p:txBody>
          <a:bodyPr wrap="square" rtlCol="0">
            <a:spAutoFit/>
          </a:bodyPr>
          <a:lstStyle/>
          <a:p>
            <a:pPr algn="r"/>
            <a:r>
              <a:rPr lang="en-GB" sz="800" dirty="0"/>
              <a:t>Correctness of data types and purposes in privacy labels on iOS. We can only definitively say when data is collected but if we don’t observe data being transmitted, it does not necessarily mean that it is never collected.</a:t>
            </a:r>
          </a:p>
        </p:txBody>
      </p:sp>
      <p:sp>
        <p:nvSpPr>
          <p:cNvPr id="6" name="Rectangle 5">
            <a:extLst>
              <a:ext uri="{FF2B5EF4-FFF2-40B4-BE49-F238E27FC236}">
                <a16:creationId xmlns:a16="http://schemas.microsoft.com/office/drawing/2014/main" id="{51C8DBA3-6779-4ABB-9BD5-415630415FA1}"/>
              </a:ext>
            </a:extLst>
          </p:cNvPr>
          <p:cNvSpPr/>
          <p:nvPr/>
        </p:nvSpPr>
        <p:spPr bwMode="auto">
          <a:xfrm>
            <a:off x="2735580" y="3147060"/>
            <a:ext cx="3810000" cy="3505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124F8612-2B6C-8367-69B1-85AB881FE018}"/>
              </a:ext>
            </a:extLst>
          </p:cNvPr>
          <p:cNvSpPr/>
          <p:nvPr/>
        </p:nvSpPr>
        <p:spPr bwMode="auto">
          <a:xfrm>
            <a:off x="2506980" y="1402080"/>
            <a:ext cx="1386840"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6FA3AEA8-E927-A239-7963-3CB26DE0A25E}"/>
              </a:ext>
            </a:extLst>
          </p:cNvPr>
          <p:cNvSpPr/>
          <p:nvPr/>
        </p:nvSpPr>
        <p:spPr bwMode="auto">
          <a:xfrm>
            <a:off x="3939540" y="1402080"/>
            <a:ext cx="1638299"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A59FE25B-56FE-94C4-38DC-8AFDEC16F588}"/>
              </a:ext>
            </a:extLst>
          </p:cNvPr>
          <p:cNvSpPr/>
          <p:nvPr/>
        </p:nvSpPr>
        <p:spPr bwMode="auto">
          <a:xfrm>
            <a:off x="5623559" y="1402080"/>
            <a:ext cx="990601"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2D4B738B-E1F3-8660-068E-EB9420F683D4}"/>
              </a:ext>
            </a:extLst>
          </p:cNvPr>
          <p:cNvSpPr/>
          <p:nvPr/>
        </p:nvSpPr>
        <p:spPr bwMode="auto">
          <a:xfrm>
            <a:off x="3154679" y="3025140"/>
            <a:ext cx="3398521" cy="1981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 name="Rectangle 12">
            <a:extLst>
              <a:ext uri="{FF2B5EF4-FFF2-40B4-BE49-F238E27FC236}">
                <a16:creationId xmlns:a16="http://schemas.microsoft.com/office/drawing/2014/main" id="{9DDF0E21-B208-4D8E-E1AE-D69C6D4A82DD}"/>
              </a:ext>
            </a:extLst>
          </p:cNvPr>
          <p:cNvSpPr/>
          <p:nvPr/>
        </p:nvSpPr>
        <p:spPr bwMode="auto">
          <a:xfrm>
            <a:off x="3200400" y="2255520"/>
            <a:ext cx="3345180" cy="1981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98F441FA-BA1A-0BEF-0A89-1E417FBC4C82}"/>
              </a:ext>
            </a:extLst>
          </p:cNvPr>
          <p:cNvSpPr/>
          <p:nvPr/>
        </p:nvSpPr>
        <p:spPr bwMode="auto">
          <a:xfrm>
            <a:off x="3070860" y="3665220"/>
            <a:ext cx="3482340" cy="36576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7703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F185-E4F2-D7E0-90A8-EAD9789DB136}"/>
              </a:ext>
            </a:extLst>
          </p:cNvPr>
          <p:cNvSpPr>
            <a:spLocks noGrp="1"/>
          </p:cNvSpPr>
          <p:nvPr>
            <p:ph type="title"/>
          </p:nvPr>
        </p:nvSpPr>
        <p:spPr/>
        <p:txBody>
          <a:bodyPr/>
          <a:lstStyle/>
          <a:p>
            <a:r>
              <a:rPr lang="en-GB" dirty="0"/>
              <a:t>Conclusion</a:t>
            </a:r>
            <a:endParaRPr lang="en-DE" dirty="0"/>
          </a:p>
        </p:txBody>
      </p:sp>
      <p:sp>
        <p:nvSpPr>
          <p:cNvPr id="3" name="Content Placeholder 2">
            <a:extLst>
              <a:ext uri="{FF2B5EF4-FFF2-40B4-BE49-F238E27FC236}">
                <a16:creationId xmlns:a16="http://schemas.microsoft.com/office/drawing/2014/main" id="{E232E448-81EF-C3E1-C3ED-1BC2D5936349}"/>
              </a:ext>
            </a:extLst>
          </p:cNvPr>
          <p:cNvSpPr>
            <a:spLocks noGrp="1"/>
          </p:cNvSpPr>
          <p:nvPr>
            <p:ph idx="1"/>
          </p:nvPr>
        </p:nvSpPr>
        <p:spPr/>
        <p:txBody>
          <a:bodyPr/>
          <a:lstStyle/>
          <a:p>
            <a:pPr marL="285750" indent="-285750">
              <a:buFont typeface="Arial" panose="020B0604020202020204" pitchFamily="34" charset="0"/>
              <a:buChar char="•"/>
            </a:pPr>
            <a:r>
              <a:rPr lang="en-GB" dirty="0"/>
              <a:t>We detected consent elements in around 18 % of apps, with 9 % dialogs, 4 % notices, and 5 % privacy policy links.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There are strict criteria for legally compliant consent dialogs.</a:t>
            </a:r>
          </a:p>
          <a:p>
            <a:pPr marL="285750" indent="-285750">
              <a:buFont typeface="Arial" panose="020B0604020202020204" pitchFamily="34" charset="0"/>
              <a:buChar char="•"/>
            </a:pPr>
            <a:r>
              <a:rPr lang="en-GB" dirty="0"/>
              <a:t>More than 90 % of analysed apps violate at least one of these criteria, especially the requirement of a first-layer “reject” button.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One third of all network traffic was tracking. Google and Facebook are the most common trackers by far.</a:t>
            </a:r>
          </a:p>
          <a:p>
            <a:pPr marL="285750" indent="-285750">
              <a:buFont typeface="Arial" panose="020B0604020202020204" pitchFamily="34" charset="0"/>
              <a:buChar char="•"/>
            </a:pPr>
            <a:r>
              <a:rPr lang="en-GB" dirty="0"/>
              <a:t>73 % of apps sent pseudonymous data before any interaction. This also applies to the ones with a dialog.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What companies fail to mention when they blame the GDPR for the flood of consent dialogs: Most of them blatantly violate the GDPR!</a:t>
            </a:r>
          </a:p>
        </p:txBody>
      </p:sp>
    </p:spTree>
    <p:extLst>
      <p:ext uri="{BB962C8B-B14F-4D97-AF65-F5344CB8AC3E}">
        <p14:creationId xmlns:p14="http://schemas.microsoft.com/office/powerpoint/2010/main" val="170831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2943-F2E3-683A-0721-B98FD187FFCD}"/>
              </a:ext>
            </a:extLst>
          </p:cNvPr>
          <p:cNvSpPr>
            <a:spLocks noGrp="1"/>
          </p:cNvSpPr>
          <p:nvPr>
            <p:ph type="title"/>
          </p:nvPr>
        </p:nvSpPr>
        <p:spPr/>
        <p:txBody>
          <a:bodyPr/>
          <a:lstStyle/>
          <a:p>
            <a:r>
              <a:rPr lang="en-GB" dirty="0"/>
              <a:t>Future work</a:t>
            </a:r>
            <a:endParaRPr lang="en-DE" dirty="0"/>
          </a:p>
        </p:txBody>
      </p:sp>
      <p:sp>
        <p:nvSpPr>
          <p:cNvPr id="3" name="Content Placeholder 2">
            <a:extLst>
              <a:ext uri="{FF2B5EF4-FFF2-40B4-BE49-F238E27FC236}">
                <a16:creationId xmlns:a16="http://schemas.microsoft.com/office/drawing/2014/main" id="{3AEF6BFA-5807-30F2-E5B0-0031AD95ACCC}"/>
              </a:ext>
            </a:extLst>
          </p:cNvPr>
          <p:cNvSpPr>
            <a:spLocks noGrp="1"/>
          </p:cNvSpPr>
          <p:nvPr>
            <p:ph idx="1"/>
          </p:nvPr>
        </p:nvSpPr>
        <p:spPr/>
        <p:txBody>
          <a:bodyPr/>
          <a:lstStyle/>
          <a:p>
            <a:pPr marL="285750" indent="-285750">
              <a:buFont typeface="Arial" panose="020B0604020202020204" pitchFamily="34" charset="0"/>
              <a:buChar char="•"/>
            </a:pPr>
            <a:r>
              <a:rPr lang="en-GB" dirty="0"/>
              <a:t>Fix problems with certificate pinning bypass on Android.</a:t>
            </a:r>
          </a:p>
          <a:p>
            <a:pPr marL="285750" indent="-285750">
              <a:buFont typeface="Arial" panose="020B0604020202020204" pitchFamily="34" charset="0"/>
              <a:buChar char="•"/>
            </a:pPr>
            <a:r>
              <a:rPr lang="en-GB" dirty="0"/>
              <a:t>Interact with apps beyond consent dialog (being careful not to accidentally give consent).</a:t>
            </a:r>
          </a:p>
          <a:p>
            <a:pPr marL="285750" indent="-285750">
              <a:buFont typeface="Arial" panose="020B0604020202020204" pitchFamily="34" charset="0"/>
              <a:buChar char="•"/>
            </a:pPr>
            <a:r>
              <a:rPr lang="en-GB" dirty="0"/>
              <a:t>Monitor changes over time.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Research defenses against tracking and metadata extraction.</a:t>
            </a:r>
            <a:endParaRPr lang="en-DE" dirty="0"/>
          </a:p>
        </p:txBody>
      </p:sp>
    </p:spTree>
    <p:extLst>
      <p:ext uri="{BB962C8B-B14F-4D97-AF65-F5344CB8AC3E}">
        <p14:creationId xmlns:p14="http://schemas.microsoft.com/office/powerpoint/2010/main" val="39538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1C6D9-79A6-ADDA-7629-41545654E65F}"/>
              </a:ext>
            </a:extLst>
          </p:cNvPr>
          <p:cNvSpPr>
            <a:spLocks noGrp="1"/>
          </p:cNvSpPr>
          <p:nvPr>
            <p:ph type="title"/>
          </p:nvPr>
        </p:nvSpPr>
        <p:spPr/>
        <p:txBody>
          <a:bodyPr/>
          <a:lstStyle/>
          <a:p>
            <a:r>
              <a:rPr lang="en-GB" dirty="0"/>
              <a:t>More reading and watching material</a:t>
            </a:r>
            <a:endParaRPr lang="en-DE" dirty="0"/>
          </a:p>
        </p:txBody>
      </p:sp>
      <p:sp>
        <p:nvSpPr>
          <p:cNvPr id="3" name="Content Placeholder 2">
            <a:extLst>
              <a:ext uri="{FF2B5EF4-FFF2-40B4-BE49-F238E27FC236}">
                <a16:creationId xmlns:a16="http://schemas.microsoft.com/office/drawing/2014/main" id="{599E21B6-7F04-3C28-52EE-517526A96981}"/>
              </a:ext>
            </a:extLst>
          </p:cNvPr>
          <p:cNvSpPr>
            <a:spLocks noGrp="1"/>
          </p:cNvSpPr>
          <p:nvPr>
            <p:ph idx="1"/>
          </p:nvPr>
        </p:nvSpPr>
        <p:spPr/>
        <p:txBody>
          <a:bodyPr/>
          <a:lstStyle/>
          <a:p>
            <a:pPr marL="285750" indent="-285750">
              <a:buFont typeface="Arial" panose="020B0604020202020204" pitchFamily="34" charset="0"/>
              <a:buChar char="•"/>
            </a:pPr>
            <a:r>
              <a:rPr lang="en-GB" dirty="0"/>
              <a:t>B. Altpeter and M. Wessels, “Do they track? Automated analysis of Android apps for privacy violations,” </a:t>
            </a:r>
            <a:r>
              <a:rPr lang="en-GB" dirty="0">
                <a:hlinkClick r:id="rId2"/>
              </a:rPr>
              <a:t>https://benjamin-altpeter.de/doc/presentation-android-privacy.pdf</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 Altpeter, “iOS watching you: Automated analysis of ‘zero-touch’ privacy violations under iOS,” </a:t>
            </a:r>
            <a:r>
              <a:rPr lang="en-GB" dirty="0">
                <a:hlinkClick r:id="rId3"/>
              </a:rPr>
              <a:t>https://benjamin-altpeter.de/doc/presentation-ios-privacy.pdf</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 Schrems, “</a:t>
            </a:r>
            <a:r>
              <a:rPr lang="en-GB" dirty="0" err="1"/>
              <a:t>Datenschutz</a:t>
            </a:r>
            <a:r>
              <a:rPr lang="en-GB" dirty="0"/>
              <a:t> </a:t>
            </a:r>
            <a:r>
              <a:rPr lang="en-GB" dirty="0" err="1"/>
              <a:t>skalieren</a:t>
            </a:r>
            <a:r>
              <a:rPr lang="en-GB" dirty="0"/>
              <a:t>,” </a:t>
            </a:r>
            <a:r>
              <a:rPr lang="en-GB" dirty="0">
                <a:hlinkClick r:id="rId4"/>
              </a:rPr>
              <a:t>https://www.bfdi.bund.de/SharedDocs/Videos/DE/Veranstaltungen/20220322_Datenschutz-skalieren.html</a:t>
            </a:r>
            <a:r>
              <a:rPr lang="en-GB" dirty="0"/>
              <a: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Konferenz der unabhängigen Datenschutzaufsichtsbehörden des Bundes und der Länder, “Orientierungshilfe der Aufsichtsbehörden für </a:t>
            </a:r>
            <a:r>
              <a:rPr lang="de-DE" dirty="0" err="1"/>
              <a:t>Anbieter:innen</a:t>
            </a:r>
            <a:r>
              <a:rPr lang="de-DE" dirty="0"/>
              <a:t> von Telemedien ab dem 1. Dezember 2021,”</a:t>
            </a:r>
            <a:br>
              <a:rPr lang="de-DE" dirty="0"/>
            </a:br>
            <a:r>
              <a:rPr lang="de-DE" dirty="0">
                <a:hlinkClick r:id="rId5"/>
              </a:rPr>
              <a:t>https://www.datenschutzkonferenz-online.de/media/oh/20211220_oh_telemedien.pdf</a:t>
            </a:r>
            <a:r>
              <a:rPr lang="de-DE"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1874179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lgn="r">
              <a:defRPr/>
            </a:pPr>
            <a:r>
              <a:rPr lang="en-GB" sz="1000" b="0" i="1" noProof="0">
                <a:latin typeface="Courier"/>
              </a:rPr>
              <a:t>This slide intentionally left blank.</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6C5B-03FA-A992-3B27-C84EAE5E93B5}"/>
              </a:ext>
            </a:extLst>
          </p:cNvPr>
          <p:cNvSpPr>
            <a:spLocks noGrp="1"/>
          </p:cNvSpPr>
          <p:nvPr>
            <p:ph type="title"/>
          </p:nvPr>
        </p:nvSpPr>
        <p:spPr/>
        <p:txBody>
          <a:bodyPr/>
          <a:lstStyle/>
          <a:p>
            <a:r>
              <a:rPr lang="en-GB" dirty="0"/>
              <a:t>Requests and hosts</a:t>
            </a:r>
            <a:endParaRPr lang="en-DE" dirty="0"/>
          </a:p>
        </p:txBody>
      </p:sp>
      <p:pic>
        <p:nvPicPr>
          <p:cNvPr id="5" name="Content Placeholder 4">
            <a:extLst>
              <a:ext uri="{FF2B5EF4-FFF2-40B4-BE49-F238E27FC236}">
                <a16:creationId xmlns:a16="http://schemas.microsoft.com/office/drawing/2014/main" id="{B3E2ED47-B3EF-3368-25EB-EB505C9B727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1125" y="845026"/>
            <a:ext cx="6477000" cy="3200400"/>
          </a:xfrm>
        </p:spPr>
      </p:pic>
      <p:sp>
        <p:nvSpPr>
          <p:cNvPr id="6" name="TextBox 5">
            <a:extLst>
              <a:ext uri="{FF2B5EF4-FFF2-40B4-BE49-F238E27FC236}">
                <a16:creationId xmlns:a16="http://schemas.microsoft.com/office/drawing/2014/main" id="{74AD14E7-C197-A6BF-2AE8-E7C3A6EAB00F}"/>
              </a:ext>
            </a:extLst>
          </p:cNvPr>
          <p:cNvSpPr txBox="1"/>
          <p:nvPr/>
        </p:nvSpPr>
        <p:spPr>
          <a:xfrm>
            <a:off x="1135380" y="4044632"/>
            <a:ext cx="6819900" cy="461665"/>
          </a:xfrm>
          <a:prstGeom prst="rect">
            <a:avLst/>
          </a:prstGeom>
          <a:noFill/>
        </p:spPr>
        <p:txBody>
          <a:bodyPr wrap="square" rtlCol="0">
            <a:spAutoFit/>
          </a:bodyPr>
          <a:lstStyle/>
          <a:p>
            <a:pPr algn="r"/>
            <a:r>
              <a:rPr lang="en-GB" sz="800" dirty="0"/>
              <a:t>Number of requests and unique hosts contacted per app without any user interaction. Three apps with more than 1,000 requests are omitted in this graph: </a:t>
            </a:r>
            <a:r>
              <a:rPr lang="en-GB" sz="800" dirty="0" err="1">
                <a:latin typeface="Courier"/>
              </a:rPr>
              <a:t>com.prequel.app</a:t>
            </a:r>
            <a:r>
              <a:rPr lang="en-GB" sz="800" dirty="0"/>
              <a:t> on Android with 2,500 requests, and </a:t>
            </a:r>
            <a:r>
              <a:rPr lang="en-GB" sz="800" dirty="0" err="1">
                <a:latin typeface="Courier"/>
              </a:rPr>
              <a:t>com.audiomack.iphone</a:t>
            </a:r>
            <a:r>
              <a:rPr lang="en-GB" sz="800" dirty="0"/>
              <a:t> and </a:t>
            </a:r>
            <a:r>
              <a:rPr lang="en-GB" sz="800" dirty="0" err="1">
                <a:latin typeface="Courier"/>
              </a:rPr>
              <a:t>com.storycover</a:t>
            </a:r>
            <a:r>
              <a:rPr lang="en-GB" sz="800" dirty="0"/>
              <a:t> on iOS with 2,383 and 1,019 requests, respectively.</a:t>
            </a:r>
          </a:p>
        </p:txBody>
      </p:sp>
    </p:spTree>
    <p:extLst>
      <p:ext uri="{BB962C8B-B14F-4D97-AF65-F5344CB8AC3E}">
        <p14:creationId xmlns:p14="http://schemas.microsoft.com/office/powerpoint/2010/main" val="1580403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6C5B-03FA-A992-3B27-C84EAE5E93B5}"/>
              </a:ext>
            </a:extLst>
          </p:cNvPr>
          <p:cNvSpPr>
            <a:spLocks noGrp="1"/>
          </p:cNvSpPr>
          <p:nvPr>
            <p:ph type="title"/>
          </p:nvPr>
        </p:nvSpPr>
        <p:spPr/>
        <p:txBody>
          <a:bodyPr/>
          <a:lstStyle/>
          <a:p>
            <a:r>
              <a:rPr lang="en-GB" dirty="0"/>
              <a:t>Cookies</a:t>
            </a:r>
            <a:endParaRPr lang="en-DE" dirty="0"/>
          </a:p>
        </p:txBody>
      </p:sp>
      <p:pic>
        <p:nvPicPr>
          <p:cNvPr id="5" name="Content Placeholder 4">
            <a:extLst>
              <a:ext uri="{FF2B5EF4-FFF2-40B4-BE49-F238E27FC236}">
                <a16:creationId xmlns:a16="http://schemas.microsoft.com/office/drawing/2014/main" id="{B3E2ED47-B3EF-3368-25EB-EB505C9B727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96485" y="845026"/>
            <a:ext cx="5246279" cy="3200400"/>
          </a:xfrm>
        </p:spPr>
      </p:pic>
      <p:sp>
        <p:nvSpPr>
          <p:cNvPr id="6" name="TextBox 5">
            <a:extLst>
              <a:ext uri="{FF2B5EF4-FFF2-40B4-BE49-F238E27FC236}">
                <a16:creationId xmlns:a16="http://schemas.microsoft.com/office/drawing/2014/main" id="{74AD14E7-C197-A6BF-2AE8-E7C3A6EAB00F}"/>
              </a:ext>
            </a:extLst>
          </p:cNvPr>
          <p:cNvSpPr txBox="1"/>
          <p:nvPr/>
        </p:nvSpPr>
        <p:spPr>
          <a:xfrm>
            <a:off x="1901236" y="4044632"/>
            <a:ext cx="5421584" cy="461665"/>
          </a:xfrm>
          <a:prstGeom prst="rect">
            <a:avLst/>
          </a:prstGeom>
          <a:noFill/>
        </p:spPr>
        <p:txBody>
          <a:bodyPr wrap="square" rtlCol="0">
            <a:spAutoFit/>
          </a:bodyPr>
          <a:lstStyle/>
          <a:p>
            <a:pPr algn="r"/>
            <a:r>
              <a:rPr lang="en-GB" sz="800" dirty="0"/>
              <a:t>Prevalence of cookies by various companies and their categories (</a:t>
            </a:r>
            <a:r>
              <a:rPr lang="en-GB" sz="800" b="1" dirty="0"/>
              <a:t>across all runs</a:t>
            </a:r>
            <a:r>
              <a:rPr lang="en-GB" sz="800" dirty="0"/>
              <a:t>). Each point represents the number of times a cookie by the company in the respective row and belonging to the category in the respective column was set by an app to a different value, with the size of the point indicating how often the cookie was set.</a:t>
            </a:r>
          </a:p>
        </p:txBody>
      </p:sp>
    </p:spTree>
    <p:extLst>
      <p:ext uri="{BB962C8B-B14F-4D97-AF65-F5344CB8AC3E}">
        <p14:creationId xmlns:p14="http://schemas.microsoft.com/office/powerpoint/2010/main" val="2616750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6C5B-03FA-A992-3B27-C84EAE5E93B5}"/>
              </a:ext>
            </a:extLst>
          </p:cNvPr>
          <p:cNvSpPr>
            <a:spLocks noGrp="1"/>
          </p:cNvSpPr>
          <p:nvPr>
            <p:ph type="title"/>
          </p:nvPr>
        </p:nvSpPr>
        <p:spPr/>
        <p:txBody>
          <a:bodyPr/>
          <a:lstStyle/>
          <a:p>
            <a:r>
              <a:rPr lang="en-GB" dirty="0"/>
              <a:t>IAB TCF data</a:t>
            </a:r>
            <a:endParaRPr lang="en-DE" dirty="0"/>
          </a:p>
        </p:txBody>
      </p:sp>
      <p:pic>
        <p:nvPicPr>
          <p:cNvPr id="5" name="Content Placeholder 4">
            <a:extLst>
              <a:ext uri="{FF2B5EF4-FFF2-40B4-BE49-F238E27FC236}">
                <a16:creationId xmlns:a16="http://schemas.microsoft.com/office/drawing/2014/main" id="{B3E2ED47-B3EF-3368-25EB-EB505C9B727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75398" y="790892"/>
            <a:ext cx="5888454" cy="3430588"/>
          </a:xfrm>
        </p:spPr>
      </p:pic>
      <p:sp>
        <p:nvSpPr>
          <p:cNvPr id="6" name="TextBox 5">
            <a:extLst>
              <a:ext uri="{FF2B5EF4-FFF2-40B4-BE49-F238E27FC236}">
                <a16:creationId xmlns:a16="http://schemas.microsoft.com/office/drawing/2014/main" id="{74AD14E7-C197-A6BF-2AE8-E7C3A6EAB00F}"/>
              </a:ext>
            </a:extLst>
          </p:cNvPr>
          <p:cNvSpPr txBox="1"/>
          <p:nvPr/>
        </p:nvSpPr>
        <p:spPr>
          <a:xfrm>
            <a:off x="2236516" y="4221480"/>
            <a:ext cx="5421584" cy="215444"/>
          </a:xfrm>
          <a:prstGeom prst="rect">
            <a:avLst/>
          </a:prstGeom>
          <a:noFill/>
        </p:spPr>
        <p:txBody>
          <a:bodyPr wrap="square" rtlCol="0">
            <a:spAutoFit/>
          </a:bodyPr>
          <a:lstStyle/>
          <a:p>
            <a:pPr algn="r"/>
            <a:r>
              <a:rPr lang="en-GB" sz="800" dirty="0"/>
              <a:t>Prevalence of CMP providers according to IAB TCF data.</a:t>
            </a:r>
          </a:p>
        </p:txBody>
      </p:sp>
    </p:spTree>
    <p:extLst>
      <p:ext uri="{BB962C8B-B14F-4D97-AF65-F5344CB8AC3E}">
        <p14:creationId xmlns:p14="http://schemas.microsoft.com/office/powerpoint/2010/main" val="5238448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C414-1E42-ED61-DD77-E6196B04DB1D}"/>
              </a:ext>
            </a:extLst>
          </p:cNvPr>
          <p:cNvSpPr>
            <a:spLocks noGrp="1"/>
          </p:cNvSpPr>
          <p:nvPr>
            <p:ph type="title"/>
          </p:nvPr>
        </p:nvSpPr>
        <p:spPr/>
        <p:txBody>
          <a:bodyPr/>
          <a:lstStyle/>
          <a:p>
            <a:r>
              <a:rPr lang="en-GB" dirty="0"/>
              <a:t>IAB TCF data</a:t>
            </a:r>
            <a:endParaRPr lang="en-DE" dirty="0"/>
          </a:p>
        </p:txBody>
      </p:sp>
      <p:sp>
        <p:nvSpPr>
          <p:cNvPr id="3" name="Content Placeholder 2">
            <a:extLst>
              <a:ext uri="{FF2B5EF4-FFF2-40B4-BE49-F238E27FC236}">
                <a16:creationId xmlns:a16="http://schemas.microsoft.com/office/drawing/2014/main" id="{63622734-5F15-0579-3C00-FB8DEFE54C1C}"/>
              </a:ext>
            </a:extLst>
          </p:cNvPr>
          <p:cNvSpPr>
            <a:spLocks noGrp="1"/>
          </p:cNvSpPr>
          <p:nvPr>
            <p:ph idx="1"/>
          </p:nvPr>
        </p:nvSpPr>
        <p:spPr/>
        <p:txBody>
          <a:bodyPr/>
          <a:lstStyle/>
          <a:p>
            <a:pPr marL="285750" indent="-285750">
              <a:buFont typeface="Arial" panose="020B0604020202020204" pitchFamily="34" charset="0"/>
              <a:buChar char="•"/>
            </a:pPr>
            <a:r>
              <a:rPr lang="en-GB" dirty="0"/>
              <a:t>163 of the analysed apps have saved IABTCF preferences (64 on Android, and 99 on iOS).</a:t>
            </a:r>
          </a:p>
          <a:p>
            <a:pPr marL="285750" indent="-285750">
              <a:buFont typeface="Arial" panose="020B0604020202020204" pitchFamily="34" charset="0"/>
              <a:buChar char="•"/>
            </a:pPr>
            <a:r>
              <a:rPr lang="en-GB" dirty="0"/>
              <a:t>Of those, 61 were not detected as having a consent dialog by our approach. Manually analysing those showed that 17 do in fact show a dialog that we did not detect but the remaining 44 do not.</a:t>
            </a:r>
            <a:br>
              <a:rPr lang="en-GB" dirty="0"/>
            </a:br>
            <a:r>
              <a:rPr lang="en-GB" dirty="0"/>
              <a:t>Conversely, 282 apps were detected as showing a dialog but have not saved IABTCF preferences.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apps most often set the </a:t>
            </a:r>
            <a:r>
              <a:rPr lang="en-GB" dirty="0" err="1"/>
              <a:t>IABTCF_gdprApplies</a:t>
            </a:r>
            <a:r>
              <a:rPr lang="en-GB" dirty="0"/>
              <a:t> property, with 125 apps setting the property initially, another 27 only setting it after accepting the dialog, and one app setting it only after rejecting. In total, 145 apps determine the GDPR to be applicable, 6 apps (incorrectly) determine it not to be, and 2 apps set non-spec-compliant values . None of the apps changed their determination after accepting or rejecting the dialog.</a:t>
            </a:r>
            <a:endParaRPr lang="en-DE" dirty="0"/>
          </a:p>
        </p:txBody>
      </p:sp>
    </p:spTree>
    <p:extLst>
      <p:ext uri="{BB962C8B-B14F-4D97-AF65-F5344CB8AC3E}">
        <p14:creationId xmlns:p14="http://schemas.microsoft.com/office/powerpoint/2010/main" val="2600446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AFE-86C9-4589-6C0A-250BD2E1E01B}"/>
              </a:ext>
            </a:extLst>
          </p:cNvPr>
          <p:cNvSpPr>
            <a:spLocks noGrp="1"/>
          </p:cNvSpPr>
          <p:nvPr>
            <p:ph type="title"/>
          </p:nvPr>
        </p:nvSpPr>
        <p:spPr/>
        <p:txBody>
          <a:bodyPr/>
          <a:lstStyle/>
          <a:p>
            <a:r>
              <a:rPr lang="en-GB" dirty="0"/>
              <a:t>IAB TCF data</a:t>
            </a:r>
            <a:endParaRPr lang="en-DE" dirty="0"/>
          </a:p>
        </p:txBody>
      </p:sp>
      <p:sp>
        <p:nvSpPr>
          <p:cNvPr id="3" name="Content Placeholder 2">
            <a:extLst>
              <a:ext uri="{FF2B5EF4-FFF2-40B4-BE49-F238E27FC236}">
                <a16:creationId xmlns:a16="http://schemas.microsoft.com/office/drawing/2014/main" id="{3F7E5F53-01CE-D0D7-9D82-5488B3383BCB}"/>
              </a:ext>
            </a:extLst>
          </p:cNvPr>
          <p:cNvSpPr>
            <a:spLocks noGrp="1"/>
          </p:cNvSpPr>
          <p:nvPr>
            <p:ph idx="1"/>
          </p:nvPr>
        </p:nvSpPr>
        <p:spPr/>
        <p:txBody>
          <a:bodyPr/>
          <a:lstStyle/>
          <a:p>
            <a:pPr marL="285750" indent="-285750">
              <a:buFont typeface="Arial" panose="020B0604020202020204" pitchFamily="34" charset="0"/>
              <a:buChar char="•"/>
            </a:pPr>
            <a:r>
              <a:rPr lang="en-GB" dirty="0" err="1"/>
              <a:t>IABTCF_PublisherCC</a:t>
            </a:r>
            <a:r>
              <a:rPr lang="en-GB" dirty="0"/>
              <a:t> specifies the app publisher’s country. 62 apps are from Germany according to this, for 22 the CMP didn’t know the country, seven are from the US, five from the Netherlands, and three from Spain. The following countries are each represented once: France, Hong Kong, Luxembourg, Japan, United Kingdom, and Australia.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Most apps store consent for all ten purposes, with an average of 9.10 and a median of 10.</a:t>
            </a:r>
          </a:p>
          <a:p>
            <a:pPr marL="285750" indent="-285750">
              <a:buFont typeface="Arial" panose="020B0604020202020204" pitchFamily="34" charset="0"/>
              <a:buChar char="•"/>
            </a:pPr>
            <a:r>
              <a:rPr lang="en-GB" dirty="0"/>
              <a:t>The average for the amount of stored vendor consents is 361.75, the median is 158 (maximum possible: 860). All possible vendors were requested by at least seven apps.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Of the 68 apps that initially store a TC string, 63 showed an English consent dialog (our devices were set to English), and five showed a dialog in German.</a:t>
            </a:r>
            <a:endParaRPr lang="en-DE" dirty="0"/>
          </a:p>
        </p:txBody>
      </p:sp>
    </p:spTree>
    <p:extLst>
      <p:ext uri="{BB962C8B-B14F-4D97-AF65-F5344CB8AC3E}">
        <p14:creationId xmlns:p14="http://schemas.microsoft.com/office/powerpoint/2010/main" val="3750181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GB" noProof="0" dirty="0"/>
              <a:t>General Data Protection Regulation (GDPR)</a:t>
            </a:r>
          </a:p>
        </p:txBody>
      </p:sp>
      <p:sp>
        <p:nvSpPr>
          <p:cNvPr id="5" name="Inhaltsplatzhalter 2"/>
          <p:cNvSpPr>
            <a:spLocks noGrp="1"/>
          </p:cNvSpPr>
          <p:nvPr>
            <p:ph idx="1"/>
          </p:nvPr>
        </p:nvSpPr>
        <p:spPr bwMode="auto"/>
        <p:txBody>
          <a:bodyPr/>
          <a:lstStyle/>
          <a:p>
            <a:pPr marL="261620" indent="-261620">
              <a:buFont typeface="Arial"/>
              <a:buChar char="•"/>
              <a:defRPr/>
            </a:pPr>
            <a:r>
              <a:rPr lang="en-GB" sz="1600" b="0" i="0" u="none" strike="noStrike" cap="none" spc="0" noProof="0" dirty="0">
                <a:latin typeface="Arial"/>
                <a:ea typeface="Arial"/>
                <a:cs typeface="Arial"/>
              </a:rPr>
              <a:t>Concerns itself with the </a:t>
            </a:r>
            <a:r>
              <a:rPr lang="en-GB" sz="1600" b="0" i="1" u="none" strike="noStrike" cap="none" spc="0" noProof="0" dirty="0">
                <a:latin typeface="Arial"/>
                <a:ea typeface="Arial"/>
                <a:cs typeface="Arial"/>
              </a:rPr>
              <a:t>processing</a:t>
            </a:r>
            <a:r>
              <a:rPr lang="en-GB" sz="1600" b="0" i="0" u="none" strike="noStrike" cap="none" spc="0" noProof="0" dirty="0">
                <a:latin typeface="Arial"/>
                <a:ea typeface="Arial"/>
                <a:cs typeface="Arial"/>
              </a:rPr>
              <a:t> of </a:t>
            </a:r>
            <a:r>
              <a:rPr lang="en-GB" sz="1600" b="0" i="1" u="none" strike="noStrike" cap="none" spc="0" noProof="0" dirty="0">
                <a:latin typeface="Arial"/>
                <a:ea typeface="Arial"/>
                <a:cs typeface="Arial"/>
              </a:rPr>
              <a:t>personal data</a:t>
            </a:r>
            <a:r>
              <a:rPr lang="en-GB" sz="1600" b="0" i="0" u="none" strike="noStrike" cap="none" spc="0" noProof="0" dirty="0">
                <a:latin typeface="Arial"/>
                <a:ea typeface="Arial"/>
                <a:cs typeface="Arial"/>
              </a:rPr>
              <a:t> (Art. 2(1) GDPR).</a:t>
            </a:r>
          </a:p>
          <a:p>
            <a:pPr marL="261620" indent="-261620">
              <a:buFont typeface="Arial"/>
              <a:buChar char="•"/>
              <a:defRPr/>
            </a:pPr>
            <a:r>
              <a:rPr lang="en-GB" sz="1600" b="0" i="0" u="none" strike="noStrike" cap="none" spc="0" noProof="0" dirty="0">
                <a:latin typeface="Arial"/>
                <a:ea typeface="Arial"/>
                <a:cs typeface="Arial"/>
              </a:rPr>
              <a:t>Both terms defined in Art. 4 GDPR:</a:t>
            </a:r>
          </a:p>
          <a:p>
            <a:pPr marL="360363" lvl="1" indent="-184150">
              <a:buFont typeface="Arial"/>
              <a:buChar char="•"/>
              <a:defRPr/>
            </a:pPr>
            <a:r>
              <a:rPr lang="en-GB" sz="1590" b="1" u="none" strike="noStrike" cap="none" spc="0" noProof="0" dirty="0">
                <a:latin typeface="Arial"/>
                <a:ea typeface="Arial"/>
                <a:cs typeface="Arial"/>
              </a:rPr>
              <a:t>personal data</a:t>
            </a:r>
            <a:r>
              <a:rPr lang="en-GB" sz="1590" b="0" i="0" u="none" strike="noStrike" cap="none" spc="0" noProof="0" dirty="0">
                <a:latin typeface="Arial"/>
                <a:ea typeface="Arial"/>
                <a:cs typeface="Arial"/>
              </a:rPr>
              <a:t>: “</a:t>
            </a:r>
            <a:r>
              <a:rPr lang="en-GB" sz="1590" i="0" u="none" strike="noStrike" cap="none" spc="0" noProof="0" dirty="0">
                <a:latin typeface="Arial"/>
                <a:ea typeface="Arial"/>
                <a:cs typeface="Arial"/>
              </a:rPr>
              <a:t>any information relating to an identified or identifiable natural person</a:t>
            </a:r>
            <a:r>
              <a:rPr lang="en-GB" sz="1590" b="0" i="0" u="none" strike="noStrike" cap="none" spc="0" noProof="0" dirty="0">
                <a:latin typeface="Arial"/>
                <a:ea typeface="Arial"/>
                <a:cs typeface="Arial"/>
              </a:rPr>
              <a:t> […]” </a:t>
            </a:r>
          </a:p>
          <a:p>
            <a:pPr marL="360363" lvl="1" indent="-184150">
              <a:buFont typeface="Arial"/>
              <a:buChar char="•"/>
              <a:defRPr/>
            </a:pPr>
            <a:r>
              <a:rPr lang="en-GB" b="1" noProof="0" dirty="0">
                <a:latin typeface="Arial"/>
                <a:ea typeface="Arial"/>
                <a:cs typeface="Arial"/>
              </a:rPr>
              <a:t>processing</a:t>
            </a:r>
            <a:r>
              <a:rPr lang="en-GB" noProof="0" dirty="0">
                <a:latin typeface="Arial"/>
                <a:ea typeface="Arial"/>
                <a:cs typeface="Arial"/>
              </a:rPr>
              <a:t>:</a:t>
            </a:r>
            <a:r>
              <a:rPr lang="en-GB" sz="1600" b="0" i="0" u="none" strike="noStrike" cap="none" spc="0" noProof="0" dirty="0">
                <a:latin typeface="Arial"/>
                <a:ea typeface="Arial"/>
                <a:cs typeface="Arial"/>
              </a:rPr>
              <a:t> “</a:t>
            </a:r>
            <a:r>
              <a:rPr lang="en-GB" sz="1600" i="0" u="none" strike="noStrike" cap="none" spc="0" noProof="0" dirty="0">
                <a:latin typeface="Arial"/>
                <a:ea typeface="Arial"/>
                <a:cs typeface="Arial"/>
              </a:rPr>
              <a:t>any operation […] performed on personal data </a:t>
            </a:r>
            <a:r>
              <a:rPr lang="en-GB" sz="1600" b="0" i="0" u="none" strike="noStrike" cap="none" spc="0" noProof="0" dirty="0">
                <a:latin typeface="Arial"/>
                <a:ea typeface="Arial"/>
                <a:cs typeface="Arial"/>
              </a:rPr>
              <a:t>[…]”</a:t>
            </a:r>
          </a:p>
          <a:p>
            <a:pPr marL="360363" lvl="1" indent="-184150">
              <a:buFont typeface="Arial"/>
              <a:buChar char="•"/>
              <a:defRPr/>
            </a:pPr>
            <a:endParaRPr lang="en-GB" sz="1600" b="0" i="0" u="none" strike="noStrike" cap="none" spc="0" noProof="0" dirty="0">
              <a:solidFill>
                <a:schemeClr val="tx1"/>
              </a:solidFill>
              <a:latin typeface="Arial"/>
              <a:ea typeface="Arial"/>
              <a:cs typeface="Arial"/>
            </a:endParaRPr>
          </a:p>
          <a:p>
            <a:pPr marL="261850" indent="-261850">
              <a:buFont typeface="Arial"/>
              <a:buChar char="•"/>
              <a:defRPr/>
            </a:pPr>
            <a:r>
              <a:rPr lang="en-GB" sz="1600" b="0" i="0" u="none" strike="noStrike" cap="none" spc="0" noProof="0" dirty="0">
                <a:solidFill>
                  <a:schemeClr val="tx1"/>
                </a:solidFill>
                <a:latin typeface="Arial"/>
                <a:ea typeface="Arial"/>
                <a:cs typeface="Arial"/>
              </a:rPr>
              <a:t>Explicitly very broad terms, in essence any data that can somehow be connected to a person (including pseudonymously!) and that a company deals with in some way is covered by the GDPR.</a:t>
            </a:r>
          </a:p>
          <a:p>
            <a:pPr marL="261620" indent="-261620">
              <a:buFont typeface="Arial"/>
              <a:buChar char="•"/>
              <a:defRPr/>
            </a:pPr>
            <a:endParaRPr lang="en-GB" sz="1600" b="0" i="0" u="none" strike="noStrike" cap="none" spc="0" noProof="0" dirty="0">
              <a:latin typeface="Arial"/>
              <a:ea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E1A6-6159-7B34-1F84-40971CD2324F}"/>
              </a:ext>
            </a:extLst>
          </p:cNvPr>
          <p:cNvSpPr>
            <a:spLocks noGrp="1"/>
          </p:cNvSpPr>
          <p:nvPr>
            <p:ph type="title"/>
          </p:nvPr>
        </p:nvSpPr>
        <p:spPr/>
        <p:txBody>
          <a:bodyPr/>
          <a:lstStyle/>
          <a:p>
            <a:r>
              <a:rPr lang="en-GB" dirty="0"/>
              <a:t>Failed apps</a:t>
            </a:r>
            <a:endParaRPr lang="en-DE" dirty="0"/>
          </a:p>
        </p:txBody>
      </p:sp>
      <p:sp>
        <p:nvSpPr>
          <p:cNvPr id="3" name="Content Placeholder 2">
            <a:extLst>
              <a:ext uri="{FF2B5EF4-FFF2-40B4-BE49-F238E27FC236}">
                <a16:creationId xmlns:a16="http://schemas.microsoft.com/office/drawing/2014/main" id="{74475552-ED1D-2FA9-6E67-A99617E1962B}"/>
              </a:ext>
            </a:extLst>
          </p:cNvPr>
          <p:cNvSpPr>
            <a:spLocks noGrp="1"/>
          </p:cNvSpPr>
          <p:nvPr>
            <p:ph idx="1"/>
          </p:nvPr>
        </p:nvSpPr>
        <p:spPr/>
        <p:txBody>
          <a:bodyPr/>
          <a:lstStyle/>
          <a:p>
            <a:r>
              <a:rPr lang="en-GB" dirty="0"/>
              <a:t>We successfully analysed 4,388 apps with 2,068 apps on Android and 2,320 apps on iOS, corresponding to 62.42 % and 93.51 % of the downloaded apps, respectively. On Android, the high number of apps we could not analyse is caused for the most part by problems with the certificate pinning bypass through objection.</a:t>
            </a:r>
          </a:p>
          <a:p>
            <a:endParaRPr lang="en-GB" dirty="0"/>
          </a:p>
          <a:p>
            <a:r>
              <a:rPr lang="en-GB" dirty="0"/>
              <a:t>1,049 of the Android apps failed to launch or quit immediately after being launched through objection. These apps were excluded from the analysis. We discuss this further in Section 8.2. On iOS, only 65 apps failed to launch and 18 apps could not be installed because they require a newer version of iOS than we can use. The remaining failures on both platforms were mostly due to Appium or Frida commands failing even after multiple retries.</a:t>
            </a:r>
            <a:endParaRPr lang="en-DE" dirty="0"/>
          </a:p>
        </p:txBody>
      </p:sp>
    </p:spTree>
    <p:extLst>
      <p:ext uri="{BB962C8B-B14F-4D97-AF65-F5344CB8AC3E}">
        <p14:creationId xmlns:p14="http://schemas.microsoft.com/office/powerpoint/2010/main" val="3728486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E2CF-7E87-8920-92D5-3EF756F6D30F}"/>
              </a:ext>
            </a:extLst>
          </p:cNvPr>
          <p:cNvSpPr>
            <a:spLocks noGrp="1"/>
          </p:cNvSpPr>
          <p:nvPr>
            <p:ph type="title"/>
          </p:nvPr>
        </p:nvSpPr>
        <p:spPr/>
        <p:txBody>
          <a:bodyPr/>
          <a:lstStyle/>
          <a:p>
            <a:r>
              <a:rPr lang="en-GB" dirty="0"/>
              <a:t>Limitations</a:t>
            </a:r>
            <a:endParaRPr lang="en-DE" dirty="0"/>
          </a:p>
        </p:txBody>
      </p:sp>
      <p:sp>
        <p:nvSpPr>
          <p:cNvPr id="3" name="Content Placeholder 2">
            <a:extLst>
              <a:ext uri="{FF2B5EF4-FFF2-40B4-BE49-F238E27FC236}">
                <a16:creationId xmlns:a16="http://schemas.microsoft.com/office/drawing/2014/main" id="{F5745631-690B-6B41-42C7-B72832D565FF}"/>
              </a:ext>
            </a:extLst>
          </p:cNvPr>
          <p:cNvSpPr>
            <a:spLocks noGrp="1"/>
          </p:cNvSpPr>
          <p:nvPr>
            <p:ph idx="1"/>
          </p:nvPr>
        </p:nvSpPr>
        <p:spPr/>
        <p:txBody>
          <a:bodyPr/>
          <a:lstStyle/>
          <a:p>
            <a:pPr marL="285750" indent="-285750">
              <a:buFont typeface="Arial" panose="020B0604020202020204" pitchFamily="34" charset="0"/>
              <a:buChar char="•"/>
            </a:pPr>
            <a:r>
              <a:rPr lang="en-GB" dirty="0"/>
              <a:t>We only provide lower bound on consent element prevalence and dark patterns.</a:t>
            </a:r>
          </a:p>
          <a:p>
            <a:pPr marL="476250" lvl="1" indent="-285750">
              <a:buFont typeface="Arial" panose="020B0604020202020204" pitchFamily="34" charset="0"/>
              <a:buChar char="•"/>
            </a:pPr>
            <a:r>
              <a:rPr lang="en-GB" dirty="0"/>
              <a:t>Appium doesn’t expose the text in all games, sometimes missing (esp. games).</a:t>
            </a:r>
          </a:p>
          <a:p>
            <a:pPr marL="476250" lvl="1" indent="-285750">
              <a:buFont typeface="Arial" panose="020B0604020202020204" pitchFamily="34" charset="0"/>
              <a:buChar char="•"/>
            </a:pPr>
            <a:r>
              <a:rPr lang="en-GB" dirty="0"/>
              <a:t>Appium only allows limited access to element attributes, e.g. no link targets or styling.</a:t>
            </a:r>
          </a:p>
          <a:p>
            <a:pPr marL="285750" indent="-285750">
              <a:buFont typeface="Arial" panose="020B0604020202020204" pitchFamily="34" charset="0"/>
              <a:buChar char="•"/>
            </a:pPr>
            <a:r>
              <a:rPr lang="en-GB" dirty="0"/>
              <a:t>String matching approach limits the details we can extract.</a:t>
            </a:r>
          </a:p>
          <a:p>
            <a:pPr marL="285750" indent="-285750">
              <a:buFont typeface="Arial" panose="020B0604020202020204" pitchFamily="34" charset="0"/>
              <a:buChar char="•"/>
            </a:pPr>
            <a:r>
              <a:rPr lang="en-GB" dirty="0"/>
              <a:t>We only detect English and German consent elements.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Apps could try to re-identify our device using fingerprinting despite us resetting it.</a:t>
            </a:r>
          </a:p>
          <a:p>
            <a:pPr marL="285750" indent="-285750">
              <a:buFont typeface="Arial" panose="020B0604020202020204" pitchFamily="34" charset="0"/>
              <a:buChar char="•"/>
            </a:pPr>
            <a:r>
              <a:rPr lang="en-GB" dirty="0"/>
              <a:t>Apps could interpret lack of IDFA permission on iOS as refusal of consent.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32 % of apps on Android quit immediately due to objection.</a:t>
            </a:r>
          </a:p>
          <a:p>
            <a:pPr marL="285750" indent="-285750">
              <a:buFont typeface="Arial" panose="020B0604020202020204" pitchFamily="34" charset="0"/>
              <a:buChar char="•"/>
            </a:pPr>
            <a:r>
              <a:rPr lang="en-GB" dirty="0"/>
              <a:t>Root/jailbreak and emulator could affect app behaviour.</a:t>
            </a:r>
          </a:p>
          <a:p>
            <a:pPr marL="285750" indent="-285750">
              <a:buFont typeface="Arial" panose="020B0604020202020204" pitchFamily="34" charset="0"/>
              <a:buChar char="•"/>
            </a:pPr>
            <a:r>
              <a:rPr lang="en-GB" dirty="0"/>
              <a:t>HTTPS proxy and certificate pinning bypass could affect app behaviour.</a:t>
            </a:r>
            <a:endParaRPr lang="en-DE" dirty="0"/>
          </a:p>
        </p:txBody>
      </p:sp>
    </p:spTree>
    <p:extLst>
      <p:ext uri="{BB962C8B-B14F-4D97-AF65-F5344CB8AC3E}">
        <p14:creationId xmlns:p14="http://schemas.microsoft.com/office/powerpoint/2010/main" val="3622225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bases</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p>
          <a:p>
            <a:pPr marL="533400" lvl="1" indent="-342900">
              <a:buFont typeface="+mj-lt"/>
              <a:buAutoNum type="alphaLcParenBoth"/>
            </a:pPr>
            <a:r>
              <a:rPr lang="en-GB" dirty="0"/>
              <a:t>“processing is necessary for compliance with a </a:t>
            </a:r>
            <a:r>
              <a:rPr lang="en-GB" b="1" dirty="0"/>
              <a:t>legal obligation </a:t>
            </a:r>
            <a:r>
              <a:rPr lang="en-GB" dirty="0"/>
              <a:t>[of] the controller […]”;</a:t>
            </a:r>
          </a:p>
          <a:p>
            <a:pPr marL="533400" lvl="1" indent="-342900">
              <a:buFont typeface="+mj-lt"/>
              <a:buAutoNum type="alphaLcParenBoth"/>
            </a:pPr>
            <a:r>
              <a:rPr lang="en-GB" dirty="0"/>
              <a:t>“processing is necessary in order to </a:t>
            </a:r>
            <a:r>
              <a:rPr lang="en-GB" b="1" dirty="0"/>
              <a:t>protect the vital interests</a:t>
            </a:r>
            <a:r>
              <a:rPr lang="en-GB" dirty="0"/>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2BB38EEE-C1A4-491F-8056-9EDA9AD0BB02}"/>
              </a:ext>
            </a:extLst>
          </p:cNvPr>
          <p:cNvSpPr/>
          <p:nvPr/>
        </p:nvSpPr>
        <p:spPr bwMode="auto">
          <a:xfrm>
            <a:off x="586740" y="1856579"/>
            <a:ext cx="8237220" cy="28464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58678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Font typeface="+mj-lt"/>
              <a:buAutoNum type="alphaLcParenBoth"/>
            </a:pPr>
            <a:r>
              <a:rPr lang="en-GB" dirty="0"/>
              <a:t>“processing is necessary in order to </a:t>
            </a:r>
            <a:r>
              <a:rPr lang="en-GB" b="1" dirty="0"/>
              <a:t>protect the vital interests</a:t>
            </a:r>
            <a:r>
              <a:rPr lang="en-GB" dirty="0"/>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E2707184-52D8-4B95-F7A5-BFEDBA8F4C2E}"/>
              </a:ext>
            </a:extLst>
          </p:cNvPr>
          <p:cNvSpPr/>
          <p:nvPr/>
        </p:nvSpPr>
        <p:spPr bwMode="auto">
          <a:xfrm>
            <a:off x="586740" y="2108039"/>
            <a:ext cx="8054340"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154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F79AE8F8-536F-3155-84B5-02F9F05A00EC}"/>
              </a:ext>
            </a:extLst>
          </p:cNvPr>
          <p:cNvSpPr/>
          <p:nvPr/>
        </p:nvSpPr>
        <p:spPr bwMode="auto">
          <a:xfrm>
            <a:off x="586739" y="2588099"/>
            <a:ext cx="8220709"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16314830"/>
      </p:ext>
    </p:extLst>
  </p:cSld>
  <p:clrMapOvr>
    <a:masterClrMapping/>
  </p:clrMapOvr>
</p:sld>
</file>

<file path=ppt/theme/theme1.xml><?xml version="1.0" encoding="utf-8"?>
<a:theme xmlns:a="http://schemas.openxmlformats.org/drawingml/2006/main" name="TUBraunschweig_PPT2007_Folienpool_16_9">
  <a:themeElements>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fontScheme name="Standarddesign">
      <a:majorFont>
        <a:latin typeface="Arial"/>
        <a:ea typeface="Arial"/>
        <a:cs typeface="Arial"/>
      </a:majorFont>
      <a:minorFont>
        <a:latin typeface="Arial"/>
        <a:ea typeface="Arial"/>
        <a:cs typeface="Arial"/>
      </a:minorFont>
    </a:fontScheme>
    <a:fmtScheme name="Galathe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ln w="19050"/>
      </a:spPr>
      <a:bodyPr/>
      <a:lstStyle/>
      <a:style>
        <a:lnRef idx="2">
          <a:schemeClr val="accent5">
            <a:shade val="50000"/>
          </a:schemeClr>
        </a:lnRef>
        <a:fillRef idx="1">
          <a:schemeClr val="accent5"/>
        </a:fillRef>
        <a:effectRef idx="0">
          <a:schemeClr val="accent5"/>
        </a:effectRef>
        <a:fontRef idx="minor">
          <a:schemeClr val="lt1"/>
        </a:fontRef>
      </a:style>
    </a:spDef>
    <a:lnDef>
      <a:spPr bwMode="auto">
        <a:prstGeom prst="rect">
          <a:avLst/>
        </a:prstGeom>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TUBraunschweig_PPT2007_Folienpool_16_9</Template>
  <TotalTime>7838</TotalTime>
  <Words>3976</Words>
  <Application>Microsoft Office PowerPoint</Application>
  <PresentationFormat>On-screen Show (16:9)</PresentationFormat>
  <Paragraphs>330</Paragraphs>
  <Slides>61</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Courier</vt:lpstr>
      <vt:lpstr>Wingdings</vt:lpstr>
      <vt:lpstr>TUBraunschweig_PPT2007_Folienpool_16_9</vt:lpstr>
      <vt:lpstr>Informed consent? A study of “consent dialogs” on Android and iOS</vt:lpstr>
      <vt:lpstr>PowerPoint Presentation</vt:lpstr>
      <vt:lpstr>More than just annoying</vt:lpstr>
      <vt:lpstr>More than just annoying</vt:lpstr>
      <vt:lpstr>Legal situation</vt:lpstr>
      <vt:lpstr>General Data Protection Regulation (GDPR)</vt:lpstr>
      <vt:lpstr>Legal bases</vt:lpstr>
      <vt:lpstr>Legal basis for tracking</vt:lpstr>
      <vt:lpstr>Legal basis for tracking</vt:lpstr>
      <vt:lpstr>Legal basis for tracking</vt:lpstr>
      <vt:lpstr>Legal basis for tracking</vt:lpstr>
      <vt:lpstr>ePrivacy Directive (“the cookie law”)</vt:lpstr>
      <vt:lpstr>ePrivacy Directive (“the cookie law”)</vt:lpstr>
      <vt:lpstr>Consent dialog criteria</vt:lpstr>
      <vt:lpstr>Clear affirmative action</vt:lpstr>
      <vt:lpstr>Refusing is as easy as accepting</vt:lpstr>
      <vt:lpstr>Unambiguous button labels</vt:lpstr>
      <vt:lpstr>“Accept” button not highlighted by size</vt:lpstr>
      <vt:lpstr>“Accept” button not highlighted by colour</vt:lpstr>
      <vt:lpstr>Consent not mandatory</vt:lpstr>
      <vt:lpstr>Violations are common on the web</vt:lpstr>
      <vt:lpstr>Violations are common on the web</vt:lpstr>
      <vt:lpstr>Violations are common on the web</vt:lpstr>
      <vt:lpstr>Method</vt:lpstr>
      <vt:lpstr>So, how can we find dialogs?</vt:lpstr>
      <vt:lpstr>IAB Transparency &amp; Consent Framework</vt:lpstr>
      <vt:lpstr>IAB Transparency &amp; Consent Framework</vt:lpstr>
      <vt:lpstr>IAB Transparency &amp; Consent Framework</vt:lpstr>
      <vt:lpstr>Is that viable?</vt:lpstr>
      <vt:lpstr>So, what now?</vt:lpstr>
      <vt:lpstr>Device instrumentation framework</vt:lpstr>
      <vt:lpstr>Elements on screen</vt:lpstr>
      <vt:lpstr>Elements on screen</vt:lpstr>
      <vt:lpstr>Device instrumentation framework</vt:lpstr>
      <vt:lpstr>Now, we only need apps</vt:lpstr>
      <vt:lpstr>Now, we only need apps</vt:lpstr>
      <vt:lpstr>Results</vt:lpstr>
      <vt:lpstr>Prevalence of consent elements</vt:lpstr>
      <vt:lpstr>Dark patterns in consent dialogs</vt:lpstr>
      <vt:lpstr>Violations in consent dialogs</vt:lpstr>
      <vt:lpstr>Validation of consent dialog results</vt:lpstr>
      <vt:lpstr>Data sent to trackers</vt:lpstr>
      <vt:lpstr>Data types</vt:lpstr>
      <vt:lpstr>Trackers</vt:lpstr>
      <vt:lpstr>Trackers</vt:lpstr>
      <vt:lpstr>PowerPoint Presentation</vt:lpstr>
      <vt:lpstr>Effect of user choices</vt:lpstr>
      <vt:lpstr>Data types</vt:lpstr>
      <vt:lpstr>Apple privacy labels</vt:lpstr>
      <vt:lpstr>Apple privacy labels</vt:lpstr>
      <vt:lpstr>Conclusion</vt:lpstr>
      <vt:lpstr>Future work</vt:lpstr>
      <vt:lpstr>More reading and watching material</vt:lpstr>
      <vt:lpstr>This slide intentionally left blank.</vt:lpstr>
      <vt:lpstr>Requests and hosts</vt:lpstr>
      <vt:lpstr>Cookies</vt:lpstr>
      <vt:lpstr>IAB TCF data</vt:lpstr>
      <vt:lpstr>IAB TCF data</vt:lpstr>
      <vt:lpstr>IAB TCF data</vt:lpstr>
      <vt:lpstr>Failed apps</vt:lpstr>
      <vt:lpstr>Limitations</vt:lpstr>
    </vt:vector>
  </TitlesOfParts>
  <Manager/>
  <Company>TU Braunschweig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Benjamin Altpeter</dc:creator>
  <cp:keywords/>
  <dc:description/>
  <cp:lastModifiedBy>Benjamin Altpeter</cp:lastModifiedBy>
  <cp:revision>194</cp:revision>
  <dcterms:created xsi:type="dcterms:W3CDTF">2020-08-05T05:55:49Z</dcterms:created>
  <dcterms:modified xsi:type="dcterms:W3CDTF">2022-05-19T12:25:21Z</dcterms:modified>
  <cp:category/>
  <dc:identifier/>
  <cp:contentStatus/>
  <dc:language/>
</cp:coreProperties>
</file>